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75" r:id="rId3"/>
    <p:sldId id="276" r:id="rId4"/>
    <p:sldId id="272" r:id="rId5"/>
    <p:sldId id="267" r:id="rId6"/>
    <p:sldId id="273" r:id="rId7"/>
    <p:sldId id="265" r:id="rId8"/>
    <p:sldId id="262" r:id="rId9"/>
    <p:sldId id="274" r:id="rId10"/>
    <p:sldId id="263" r:id="rId11"/>
    <p:sldId id="279" r:id="rId12"/>
    <p:sldId id="269" r:id="rId13"/>
    <p:sldId id="266" r:id="rId14"/>
    <p:sldId id="270" r:id="rId15"/>
    <p:sldId id="264" r:id="rId16"/>
    <p:sldId id="268" r:id="rId17"/>
    <p:sldId id="277" r:id="rId18"/>
    <p:sldId id="271" r:id="rId19"/>
    <p:sldId id="278" r:id="rId20"/>
    <p:sldId id="258" r:id="rId21"/>
    <p:sldId id="25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Μεσαίο στυλ 2 - Έμφαση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Μεσαίο στυλ 2 - Έμφαση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Μεσαίο στυλ 2 - Έμφαση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93D81CF-94F2-401A-BA57-92F5A7B2D0C5}" styleName="Μεσαίο στυλ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Μεσαίο στυλ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Φωτεινό στυλ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Μεσαίο στυλ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Φωτεινό στυλ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Φωτεινό στυλ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Φωτεινό στυλ 3 - Έμφαση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Μεσαίο στυλ 1 - Έμφαση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Φωτεινό στυλ 2 - Έμφαση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Φωτεινό στυλ 1 - Έμφαση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Φωτεινό στυλ 1 - Έμφαση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Φωτεινό στυλ 1 - Έμφαση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FD0F851-EC5A-4D38-B0AD-8093EC10F338}" styleName="Φωτεινό στυλ 1 - Έμφαση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Φωτεινό στυλ 1 - Έμφαση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Φωτεινό στυλ 1 - Έμφαση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1E4AEA4-8DFA-4A89-87EB-49C32662AFE0}" styleName="Μεσαίο στυλ 2 - Έμφαση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01" autoAdjust="0"/>
    <p:restoredTop sz="94660"/>
  </p:normalViewPr>
  <p:slideViewPr>
    <p:cSldViewPr snapToGrid="0">
      <p:cViewPr varScale="1">
        <p:scale>
          <a:sx n="86" d="100"/>
          <a:sy n="86" d="100"/>
        </p:scale>
        <p:origin x="49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Διαφάνεια τίτλου">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l-GR"/>
              <a:t>Κάντε κλικ για να επεξεργαστείτε τον τίτλο υποδείγματος</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l-GR"/>
              <a:t>Κάντε κλικ για να επεξεργαστείτε τον υπότιτλο του υποδείγματος</a:t>
            </a:r>
            <a:endParaRPr lang="en-US" dirty="0"/>
          </a:p>
        </p:txBody>
      </p:sp>
      <p:sp>
        <p:nvSpPr>
          <p:cNvPr id="4" name="Date Placeholder 3"/>
          <p:cNvSpPr>
            <a:spLocks noGrp="1"/>
          </p:cNvSpPr>
          <p:nvPr>
            <p:ph type="dt" sz="half" idx="10"/>
          </p:nvPr>
        </p:nvSpPr>
        <p:spPr/>
        <p:txBody>
          <a:bodyPr/>
          <a:lstStyle/>
          <a:p>
            <a:fld id="{04B96B68-4628-42F8-B3DE-DD68FF699E15}" type="datetimeFigureOut">
              <a:rPr lang="el-GR" smtClean="0"/>
              <a:t>17/11/2021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2171989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Πανοραμική εικόνα με λεζάντα">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17/11/2021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1499065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Τίτλος και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17/11/2021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1958695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Εισαγωγικά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l-GR"/>
              <a:t>Κάντε κλικ για να επεξεργαστείτε τον τίτλο υποδείγματος</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17/11/2021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78596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Κάρτα ονόματος">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l-GR"/>
              <a:t>Κάντε κλικ για να επεξεργαστείτε τον τίτλο υποδείγματος</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17/11/2021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706498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στήλες">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l-GR"/>
              <a:t>Κάντε κλικ για να επεξεργαστείτε τον τίτλο υποδείγματος</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04B96B68-4628-42F8-B3DE-DD68FF699E15}" type="datetimeFigureOut">
              <a:rPr lang="el-GR" smtClean="0"/>
              <a:t>17/11/2021</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3577690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Στήλη 3 εικόνων">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l-GR"/>
              <a:t>Κάντε κλικ για να επεξεργαστείτε τον τίτλο υποδείγματος</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3" name="Date Placeholder 2"/>
          <p:cNvSpPr>
            <a:spLocks noGrp="1"/>
          </p:cNvSpPr>
          <p:nvPr>
            <p:ph type="dt" sz="half" idx="10"/>
          </p:nvPr>
        </p:nvSpPr>
        <p:spPr/>
        <p:txBody>
          <a:bodyPr/>
          <a:lstStyle/>
          <a:p>
            <a:fld id="{04B96B68-4628-42F8-B3DE-DD68FF699E15}" type="datetimeFigureOut">
              <a:rPr lang="el-GR" smtClean="0"/>
              <a:t>17/11/2021</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7535506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Τίτλος και Κατακόρυφο κεί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04B96B68-4628-42F8-B3DE-DD68FF699E15}" type="datetimeFigureOut">
              <a:rPr lang="el-GR" smtClean="0"/>
              <a:t>17/11/2021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16328035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Κατακόρυφος τίτλος και Κείμενο">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l-GR"/>
              <a:t>Κάντε κλικ για να επεξεργαστείτε τον τίτλο υποδείγματος</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04B96B68-4628-42F8-B3DE-DD68FF699E15}" type="datetimeFigureOut">
              <a:rPr lang="el-GR" smtClean="0"/>
              <a:t>17/11/2021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24320819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Τίτλος και περιεχόμεν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p:txBody>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10"/>
          </p:nvPr>
        </p:nvSpPr>
        <p:spPr/>
        <p:txBody>
          <a:bodyPr/>
          <a:lstStyle/>
          <a:p>
            <a:fld id="{04B96B68-4628-42F8-B3DE-DD68FF699E15}" type="datetimeFigureOut">
              <a:rPr lang="el-GR" smtClean="0"/>
              <a:t>17/11/2021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3146338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Κεφαλίδα ενότητας">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l-GR"/>
              <a:t>Στυλ κειμένου υποδείγματος</a:t>
            </a:r>
          </a:p>
        </p:txBody>
      </p:sp>
      <p:sp>
        <p:nvSpPr>
          <p:cNvPr id="4" name="Date Placeholder 3"/>
          <p:cNvSpPr>
            <a:spLocks noGrp="1"/>
          </p:cNvSpPr>
          <p:nvPr>
            <p:ph type="dt" sz="half" idx="10"/>
          </p:nvPr>
        </p:nvSpPr>
        <p:spPr/>
        <p:txBody>
          <a:bodyPr/>
          <a:lstStyle/>
          <a:p>
            <a:fld id="{04B96B68-4628-42F8-B3DE-DD68FF699E15}" type="datetimeFigureOut">
              <a:rPr lang="el-GR" smtClean="0"/>
              <a:t>17/11/2021</a:t>
            </a:fld>
            <a:endParaRPr lang="el-GR"/>
          </a:p>
        </p:txBody>
      </p:sp>
      <p:sp>
        <p:nvSpPr>
          <p:cNvPr id="5" name="Footer Placeholder 4"/>
          <p:cNvSpPr>
            <a:spLocks noGrp="1"/>
          </p:cNvSpPr>
          <p:nvPr>
            <p:ph type="ftr" sz="quarter" idx="11"/>
          </p:nvPr>
        </p:nvSpPr>
        <p:spPr/>
        <p:txBody>
          <a:bodyPr/>
          <a:lstStyle/>
          <a:p>
            <a:endParaRPr lang="el-GR"/>
          </a:p>
        </p:txBody>
      </p:sp>
      <p:sp>
        <p:nvSpPr>
          <p:cNvPr id="6" name="Slide Number Placeholder 5"/>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2026831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Δύο περιεχόμενα">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Date Placeholder 4"/>
          <p:cNvSpPr>
            <a:spLocks noGrp="1"/>
          </p:cNvSpPr>
          <p:nvPr>
            <p:ph type="dt" sz="half" idx="10"/>
          </p:nvPr>
        </p:nvSpPr>
        <p:spPr/>
        <p:txBody>
          <a:bodyPr/>
          <a:lstStyle/>
          <a:p>
            <a:fld id="{04B96B68-4628-42F8-B3DE-DD68FF699E15}" type="datetimeFigureOut">
              <a:rPr lang="el-GR" smtClean="0"/>
              <a:t>17/11/2021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6687374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Σύγκριση">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l-GR"/>
              <a:t>Στυλ κειμένου υποδείγματος</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7" name="Date Placeholder 6"/>
          <p:cNvSpPr>
            <a:spLocks noGrp="1"/>
          </p:cNvSpPr>
          <p:nvPr>
            <p:ph type="dt" sz="half" idx="10"/>
          </p:nvPr>
        </p:nvSpPr>
        <p:spPr/>
        <p:txBody>
          <a:bodyPr/>
          <a:lstStyle/>
          <a:p>
            <a:fld id="{04B96B68-4628-42F8-B3DE-DD68FF699E15}" type="datetimeFigureOut">
              <a:rPr lang="el-GR" smtClean="0"/>
              <a:t>17/11/2021</a:t>
            </a:fld>
            <a:endParaRPr lang="el-GR"/>
          </a:p>
        </p:txBody>
      </p:sp>
      <p:sp>
        <p:nvSpPr>
          <p:cNvPr id="8" name="Footer Placeholder 7"/>
          <p:cNvSpPr>
            <a:spLocks noGrp="1"/>
          </p:cNvSpPr>
          <p:nvPr>
            <p:ph type="ftr" sz="quarter" idx="11"/>
          </p:nvPr>
        </p:nvSpPr>
        <p:spPr/>
        <p:txBody>
          <a:bodyPr/>
          <a:lstStyle/>
          <a:p>
            <a:endParaRPr lang="el-GR"/>
          </a:p>
        </p:txBody>
      </p:sp>
      <p:sp>
        <p:nvSpPr>
          <p:cNvPr id="9" name="Slide Number Placeholder 8"/>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2651206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Μόνο τίτλο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l-GR"/>
              <a:t>Κάντε κλικ για να επεξεργαστείτε τον τίτλο υποδείγματος</a:t>
            </a:r>
            <a:endParaRPr lang="en-US" dirty="0"/>
          </a:p>
        </p:txBody>
      </p:sp>
      <p:sp>
        <p:nvSpPr>
          <p:cNvPr id="3" name="Date Placeholder 2"/>
          <p:cNvSpPr>
            <a:spLocks noGrp="1"/>
          </p:cNvSpPr>
          <p:nvPr>
            <p:ph type="dt" sz="half" idx="10"/>
          </p:nvPr>
        </p:nvSpPr>
        <p:spPr/>
        <p:txBody>
          <a:bodyPr/>
          <a:lstStyle/>
          <a:p>
            <a:fld id="{04B96B68-4628-42F8-B3DE-DD68FF699E15}" type="datetimeFigureOut">
              <a:rPr lang="el-GR" smtClean="0"/>
              <a:t>17/11/2021</a:t>
            </a:fld>
            <a:endParaRPr lang="el-GR"/>
          </a:p>
        </p:txBody>
      </p:sp>
      <p:sp>
        <p:nvSpPr>
          <p:cNvPr id="4" name="Footer Placeholder 3"/>
          <p:cNvSpPr>
            <a:spLocks noGrp="1"/>
          </p:cNvSpPr>
          <p:nvPr>
            <p:ph type="ftr" sz="quarter" idx="11"/>
          </p:nvPr>
        </p:nvSpPr>
        <p:spPr/>
        <p:txBody>
          <a:bodyPr/>
          <a:lstStyle/>
          <a:p>
            <a:endParaRPr lang="el-GR"/>
          </a:p>
        </p:txBody>
      </p:sp>
      <p:sp>
        <p:nvSpPr>
          <p:cNvPr id="5" name="Slide Number Placeholder 4"/>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1500614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Κενό">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B96B68-4628-42F8-B3DE-DD68FF699E15}" type="datetimeFigureOut">
              <a:rPr lang="el-GR" smtClean="0"/>
              <a:t>17/11/2021</a:t>
            </a:fld>
            <a:endParaRPr lang="el-GR"/>
          </a:p>
        </p:txBody>
      </p:sp>
      <p:sp>
        <p:nvSpPr>
          <p:cNvPr id="3" name="Footer Placeholder 2"/>
          <p:cNvSpPr>
            <a:spLocks noGrp="1"/>
          </p:cNvSpPr>
          <p:nvPr>
            <p:ph type="ftr" sz="quarter" idx="11"/>
          </p:nvPr>
        </p:nvSpPr>
        <p:spPr/>
        <p:txBody>
          <a:bodyPr/>
          <a:lstStyle/>
          <a:p>
            <a:endParaRPr lang="el-GR"/>
          </a:p>
        </p:txBody>
      </p:sp>
      <p:sp>
        <p:nvSpPr>
          <p:cNvPr id="4" name="Slide Number Placeholder 3"/>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872868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Περιεχόμενο με λεζάντα">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l-GR"/>
              <a:t>Κάντε κλικ για να επεξεργαστείτε τον τίτλο υποδείγματος</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17/11/2021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833325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Εικόνα με λεζάντα">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l-GR"/>
              <a:t>Κάντε κλικ για να επεξεργαστείτε τον τίτλο υποδείγματος</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l-GR"/>
              <a:t>Κάντε κλικ στο εικονίδιο για να προσθέσετε εικόνα</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l-GR"/>
              <a:t>Στυλ κειμένου υποδείγματος</a:t>
            </a:r>
          </a:p>
        </p:txBody>
      </p:sp>
      <p:sp>
        <p:nvSpPr>
          <p:cNvPr id="5" name="Date Placeholder 4"/>
          <p:cNvSpPr>
            <a:spLocks noGrp="1"/>
          </p:cNvSpPr>
          <p:nvPr>
            <p:ph type="dt" sz="half" idx="10"/>
          </p:nvPr>
        </p:nvSpPr>
        <p:spPr/>
        <p:txBody>
          <a:bodyPr/>
          <a:lstStyle/>
          <a:p>
            <a:fld id="{04B96B68-4628-42F8-B3DE-DD68FF699E15}" type="datetimeFigureOut">
              <a:rPr lang="el-GR" smtClean="0"/>
              <a:t>17/11/2021</a:t>
            </a:fld>
            <a:endParaRPr lang="el-GR"/>
          </a:p>
        </p:txBody>
      </p:sp>
      <p:sp>
        <p:nvSpPr>
          <p:cNvPr id="6" name="Footer Placeholder 5"/>
          <p:cNvSpPr>
            <a:spLocks noGrp="1"/>
          </p:cNvSpPr>
          <p:nvPr>
            <p:ph type="ftr" sz="quarter" idx="11"/>
          </p:nvPr>
        </p:nvSpPr>
        <p:spPr/>
        <p:txBody>
          <a:bodyPr/>
          <a:lstStyle/>
          <a:p>
            <a:endParaRPr lang="el-GR"/>
          </a:p>
        </p:txBody>
      </p:sp>
      <p:sp>
        <p:nvSpPr>
          <p:cNvPr id="7" name="Slide Number Placeholder 6"/>
          <p:cNvSpPr>
            <a:spLocks noGrp="1"/>
          </p:cNvSpPr>
          <p:nvPr>
            <p:ph type="sldNum" sz="quarter" idx="12"/>
          </p:nvPr>
        </p:nvSpPr>
        <p:spPr/>
        <p:txBody>
          <a:bodyPr/>
          <a:lstStyle/>
          <a:p>
            <a:fld id="{568C830F-DA9D-4C1D-A426-ECA0B404390A}" type="slidenum">
              <a:rPr lang="el-GR" smtClean="0"/>
              <a:t>‹#›</a:t>
            </a:fld>
            <a:endParaRPr lang="el-GR"/>
          </a:p>
        </p:txBody>
      </p:sp>
    </p:spTree>
    <p:extLst>
      <p:ext uri="{BB962C8B-B14F-4D97-AF65-F5344CB8AC3E}">
        <p14:creationId xmlns:p14="http://schemas.microsoft.com/office/powerpoint/2010/main" val="397152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l-GR"/>
              <a:t>Κάντε κλικ για να επεξεργαστείτε τον τίτλο υποδείγματος</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l-GR"/>
              <a:t>Στυλ κειμένου υποδείγματος</a:t>
            </a:r>
          </a:p>
          <a:p>
            <a:pPr lvl="1"/>
            <a:r>
              <a:rPr lang="el-GR"/>
              <a:t>Δεύτερο επίπεδο</a:t>
            </a:r>
          </a:p>
          <a:p>
            <a:pPr lvl="2"/>
            <a:r>
              <a:rPr lang="el-GR"/>
              <a:t>Τρίτο επίπεδο</a:t>
            </a:r>
          </a:p>
          <a:p>
            <a:pPr lvl="3"/>
            <a:r>
              <a:rPr lang="el-GR"/>
              <a:t>Τέταρτο επίπεδο</a:t>
            </a:r>
          </a:p>
          <a:p>
            <a:pPr lvl="4"/>
            <a:r>
              <a:rPr lang="el-GR"/>
              <a:t>Πέμπτο επίπεδο</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4B96B68-4628-42F8-B3DE-DD68FF699E15}" type="datetimeFigureOut">
              <a:rPr lang="el-GR" smtClean="0"/>
              <a:t>17/11/2021</a:t>
            </a:fld>
            <a:endParaRPr lang="el-GR"/>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l-G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568C830F-DA9D-4C1D-A426-ECA0B404390A}" type="slidenum">
              <a:rPr lang="el-GR" smtClean="0"/>
              <a:t>‹#›</a:t>
            </a:fld>
            <a:endParaRPr lang="el-GR"/>
          </a:p>
        </p:txBody>
      </p:sp>
    </p:spTree>
    <p:extLst>
      <p:ext uri="{BB962C8B-B14F-4D97-AF65-F5344CB8AC3E}">
        <p14:creationId xmlns:p14="http://schemas.microsoft.com/office/powerpoint/2010/main" val="4209305608"/>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wallarm.com/what/a6-security-misconfiguration-2017-owasp"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7.jfif"/><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google.com/url?sa=t&amp;rct=j&amp;q=&amp;esrc=s&amp;source=web&amp;cd=&amp;cad=rja&amp;uact=8&amp;ved=2ahUKEwjroqO12J_0AhVi8LsIHec7B8wQFnoECAQQAQ&amp;url=https%3A%2F%2Fowasp.org%2FTop10%2FA02_2021-Cryptographic_Failures%2F&amp;usg=AOvVaw0yfmj22h8FGd52MZksBIsV" TargetMode="External"/><Relationship Id="rId3" Type="http://schemas.openxmlformats.org/officeDocument/2006/relationships/hyperlink" Target="https://www.google.com/url?sa=t&amp;rct=j&amp;q=&amp;esrc=s&amp;source=web&amp;cd=&amp;cad=rja&amp;uact=8&amp;ved=2ahUKEwin1bXm1Z_0AhU7hP0HHaRpAeoQFnoECAYQAw&amp;url=https%3A%2F%2Fwww.synopsys.com%2Fglossary%2Fwhat-is-owasp-top-10.html&amp;usg=AOvVaw2Hp-GFRbz56F5eMuksYHk_" TargetMode="External"/><Relationship Id="rId7" Type="http://schemas.openxmlformats.org/officeDocument/2006/relationships/hyperlink" Target="https://www.google.com/url?sa=t&amp;rct=j&amp;q=&amp;esrc=s&amp;source=web&amp;cd=&amp;cad=rja&amp;uact=8&amp;ved=2ahUKEwjPh4mH2J_0AhW4_rsIHbtzBUoQFnoECAQQAQ&amp;url=https%3A%2F%2Fowasp.org%2FTop10%2FA01_2021-Broken_Access_Control%2F&amp;usg=AOvVaw30ih7WgWsjvkKuzhEFQKhn" TargetMode="External"/><Relationship Id="rId2" Type="http://schemas.openxmlformats.org/officeDocument/2006/relationships/hyperlink" Target="https://www.google.com/url?sa=t&amp;rct=j&amp;q=&amp;esrc=s&amp;source=web&amp;cd=&amp;cad=rja&amp;uact=8&amp;ved=2ahUKEwiOtrSZ1Z_0AhV4gP0HHbgcDooQFnoECAkQAQ&amp;url=https%3A%2F%2Fowasp.org%2Fwww-project-top-ten%2F&amp;usg=AOvVaw3q5_mdZZBOIUp7TKNCuUgl" TargetMode="External"/><Relationship Id="rId1" Type="http://schemas.openxmlformats.org/officeDocument/2006/relationships/slideLayout" Target="../slideLayouts/slideLayout2.xml"/><Relationship Id="rId6" Type="http://schemas.openxmlformats.org/officeDocument/2006/relationships/hyperlink" Target="https://sucuri.net/guides/owasp-top-10-security-vulnerabilities-2021/" TargetMode="External"/><Relationship Id="rId5" Type="http://schemas.openxmlformats.org/officeDocument/2006/relationships/hyperlink" Target="https://www.google.com/url?sa=t&amp;rct=j&amp;q=&amp;esrc=s&amp;source=web&amp;cd=&amp;cad=rja&amp;uact=8&amp;ved=2ahUKEwjV4vmf15_0AhXAiv0HHfeTCuoQFnoECAUQAQ&amp;url=https%3A%2F%2Fowasp.org%2Fwww-project-top-ten%2F2017%2F&amp;usg=AOvVaw1J-pla3xU8D4H9zN6Mt_qx" TargetMode="External"/><Relationship Id="rId4" Type="http://schemas.openxmlformats.org/officeDocument/2006/relationships/hyperlink" Target="https://owasp.org/www-project-top-ten/201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6.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hyperlink" Target="https://medium.com/@deepakdramz/bug-bounty-for-beginners-part-2-broken-access-control-7755f5c61937" TargetMode="Externa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medium.com/mit-security-seminar/cryptographic-failures-in-practice-b32244c22b4b" TargetMode="Externa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researchgate.net/figure/A-SQL-injection-attack_fig3_322250414"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2" name="Εικόνα 11">
            <a:extLst>
              <a:ext uri="{FF2B5EF4-FFF2-40B4-BE49-F238E27FC236}">
                <a16:creationId xmlns:a16="http://schemas.microsoft.com/office/drawing/2014/main" id="{78003231-E44A-4CBA-BCEF-60457F217DF6}"/>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r="7110" b="-1"/>
          <a:stretch/>
        </p:blipFill>
        <p:spPr>
          <a:xfrm>
            <a:off x="20" y="1"/>
            <a:ext cx="12191980" cy="6857999"/>
          </a:xfrm>
          <a:prstGeom prst="rect">
            <a:avLst/>
          </a:prstGeom>
        </p:spPr>
      </p:pic>
      <p:sp>
        <p:nvSpPr>
          <p:cNvPr id="6" name="Υπότιτλος 5">
            <a:extLst>
              <a:ext uri="{FF2B5EF4-FFF2-40B4-BE49-F238E27FC236}">
                <a16:creationId xmlns:a16="http://schemas.microsoft.com/office/drawing/2014/main" id="{C54D5F7E-3B51-421B-AFC2-5E83A973185A}"/>
              </a:ext>
            </a:extLst>
          </p:cNvPr>
          <p:cNvSpPr>
            <a:spLocks noGrp="1"/>
          </p:cNvSpPr>
          <p:nvPr>
            <p:ph type="subTitle" idx="1"/>
          </p:nvPr>
        </p:nvSpPr>
        <p:spPr>
          <a:xfrm>
            <a:off x="514351" y="4892829"/>
            <a:ext cx="5069704" cy="1707996"/>
          </a:xfrm>
        </p:spPr>
        <p:txBody>
          <a:bodyPr>
            <a:normAutofit fontScale="92500" lnSpcReduction="10000"/>
          </a:bodyPr>
          <a:lstStyle/>
          <a:p>
            <a:pPr algn="l"/>
            <a:r>
              <a:rPr lang="en-GB" sz="1600" dirty="0">
                <a:solidFill>
                  <a:schemeClr val="accent3"/>
                </a:solidFill>
                <a:latin typeface="Times New Roman" panose="02020603050405020304" pitchFamily="18" charset="0"/>
                <a:cs typeface="Times New Roman" panose="02020603050405020304" pitchFamily="18" charset="0"/>
              </a:rPr>
              <a:t>MSc Information Systems Development and Security at AUEB</a:t>
            </a:r>
          </a:p>
          <a:p>
            <a:pPr algn="l"/>
            <a:r>
              <a:rPr lang="en-GB" sz="1600" dirty="0">
                <a:solidFill>
                  <a:schemeClr val="accent3"/>
                </a:solidFill>
                <a:latin typeface="Times New Roman" panose="02020603050405020304" pitchFamily="18" charset="0"/>
                <a:cs typeface="Times New Roman" panose="02020603050405020304" pitchFamily="18" charset="0"/>
              </a:rPr>
              <a:t>Subject: Cybersecurity</a:t>
            </a:r>
          </a:p>
          <a:p>
            <a:pPr algn="l"/>
            <a:r>
              <a:rPr lang="en-GB" sz="1600" dirty="0">
                <a:solidFill>
                  <a:schemeClr val="accent3"/>
                </a:solidFill>
                <a:latin typeface="Times New Roman" panose="02020603050405020304" pitchFamily="18" charset="0"/>
                <a:cs typeface="Times New Roman" panose="02020603050405020304" pitchFamily="18" charset="0"/>
              </a:rPr>
              <a:t>Professor: </a:t>
            </a:r>
            <a:r>
              <a:rPr lang="en-GB" sz="1600" dirty="0" err="1">
                <a:solidFill>
                  <a:schemeClr val="accent3"/>
                </a:solidFill>
                <a:latin typeface="Times New Roman" panose="02020603050405020304" pitchFamily="18" charset="0"/>
                <a:cs typeface="Times New Roman" panose="02020603050405020304" pitchFamily="18" charset="0"/>
              </a:rPr>
              <a:t>Dr.</a:t>
            </a:r>
            <a:r>
              <a:rPr lang="en-GB" sz="1600" dirty="0">
                <a:solidFill>
                  <a:schemeClr val="accent3"/>
                </a:solidFill>
                <a:latin typeface="Times New Roman" panose="02020603050405020304" pitchFamily="18" charset="0"/>
                <a:cs typeface="Times New Roman" panose="02020603050405020304" pitchFamily="18" charset="0"/>
              </a:rPr>
              <a:t> </a:t>
            </a:r>
            <a:r>
              <a:rPr lang="en-GB" sz="1600" dirty="0" err="1">
                <a:solidFill>
                  <a:schemeClr val="accent3"/>
                </a:solidFill>
                <a:latin typeface="Times New Roman" panose="02020603050405020304" pitchFamily="18" charset="0"/>
                <a:cs typeface="Times New Roman" panose="02020603050405020304" pitchFamily="18" charset="0"/>
              </a:rPr>
              <a:t>Gritzalis</a:t>
            </a:r>
            <a:endParaRPr lang="en-GB" sz="1600" dirty="0">
              <a:solidFill>
                <a:schemeClr val="accent3"/>
              </a:solidFill>
              <a:latin typeface="Times New Roman" panose="02020603050405020304" pitchFamily="18" charset="0"/>
              <a:cs typeface="Times New Roman" panose="02020603050405020304" pitchFamily="18" charset="0"/>
            </a:endParaRPr>
          </a:p>
          <a:p>
            <a:pPr algn="l"/>
            <a:r>
              <a:rPr lang="en-GB" sz="1600" dirty="0">
                <a:solidFill>
                  <a:schemeClr val="accent3"/>
                </a:solidFill>
                <a:latin typeface="Times New Roman" panose="02020603050405020304" pitchFamily="18" charset="0"/>
                <a:cs typeface="Times New Roman" panose="02020603050405020304" pitchFamily="18" charset="0"/>
              </a:rPr>
              <a:t>Students: Athanasiou Lydia </a:t>
            </a:r>
          </a:p>
          <a:p>
            <a:pPr algn="l"/>
            <a:r>
              <a:rPr lang="en-GB" sz="1600" dirty="0">
                <a:solidFill>
                  <a:schemeClr val="accent3"/>
                </a:solidFill>
                <a:latin typeface="Times New Roman" panose="02020603050405020304" pitchFamily="18" charset="0"/>
                <a:cs typeface="Times New Roman" panose="02020603050405020304" pitchFamily="18" charset="0"/>
              </a:rPr>
              <a:t>                </a:t>
            </a:r>
            <a:r>
              <a:rPr lang="en-GB" sz="1600" dirty="0" err="1">
                <a:solidFill>
                  <a:schemeClr val="accent3"/>
                </a:solidFill>
                <a:latin typeface="Times New Roman" panose="02020603050405020304" pitchFamily="18" charset="0"/>
                <a:cs typeface="Times New Roman" panose="02020603050405020304" pitchFamily="18" charset="0"/>
              </a:rPr>
              <a:t>Drougka</a:t>
            </a:r>
            <a:r>
              <a:rPr lang="en-GB" sz="1600" dirty="0">
                <a:solidFill>
                  <a:schemeClr val="accent3"/>
                </a:solidFill>
                <a:latin typeface="Times New Roman" panose="02020603050405020304" pitchFamily="18" charset="0"/>
                <a:cs typeface="Times New Roman" panose="02020603050405020304" pitchFamily="18" charset="0"/>
              </a:rPr>
              <a:t> Sofia </a:t>
            </a:r>
          </a:p>
          <a:p>
            <a:endParaRPr lang="el-GR" sz="600" dirty="0">
              <a:solidFill>
                <a:srgbClr val="FFFFFF"/>
              </a:solidFill>
            </a:endParaRPr>
          </a:p>
        </p:txBody>
      </p:sp>
    </p:spTree>
    <p:extLst>
      <p:ext uri="{BB962C8B-B14F-4D97-AF65-F5344CB8AC3E}">
        <p14:creationId xmlns:p14="http://schemas.microsoft.com/office/powerpoint/2010/main" val="6354320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0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200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1000"/>
                                        <p:tgtEl>
                                          <p:spTgt spid="6">
                                            <p:txEl>
                                              <p:pRg st="1" end="1"/>
                                            </p:txEl>
                                          </p:spTgt>
                                        </p:tgtEl>
                                      </p:cBhvr>
                                    </p:animEffect>
                                    <p:anim calcmode="lin" valueType="num">
                                      <p:cBhvr>
                                        <p:cTn id="13"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00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1000"/>
                                        <p:tgtEl>
                                          <p:spTgt spid="6">
                                            <p:txEl>
                                              <p:pRg st="2" end="2"/>
                                            </p:txEl>
                                          </p:spTgt>
                                        </p:tgtEl>
                                      </p:cBhvr>
                                    </p:animEffect>
                                    <p:anim calcmode="lin" valueType="num">
                                      <p:cBhvr>
                                        <p:cTn id="18"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00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1000"/>
                                        <p:tgtEl>
                                          <p:spTgt spid="6">
                                            <p:txEl>
                                              <p:pRg st="3" end="3"/>
                                            </p:txEl>
                                          </p:spTgt>
                                        </p:tgtEl>
                                      </p:cBhvr>
                                    </p:animEffect>
                                    <p:anim calcmode="lin" valueType="num">
                                      <p:cBhvr>
                                        <p:cTn id="23"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200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1000"/>
                                        <p:tgtEl>
                                          <p:spTgt spid="6">
                                            <p:txEl>
                                              <p:pRg st="4" end="4"/>
                                            </p:txEl>
                                          </p:spTgt>
                                        </p:tgtEl>
                                      </p:cBhvr>
                                    </p:animEffect>
                                    <p:anim calcmode="lin" valueType="num">
                                      <p:cBhvr>
                                        <p:cTn id="28"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sp>
        <p:nvSpPr>
          <p:cNvPr id="3" name="Θέση περιεχομένου 2">
            <a:extLst>
              <a:ext uri="{FF2B5EF4-FFF2-40B4-BE49-F238E27FC236}">
                <a16:creationId xmlns:a16="http://schemas.microsoft.com/office/drawing/2014/main" id="{383FF2C5-959A-47A6-A32C-6D399D932247}"/>
              </a:ext>
            </a:extLst>
          </p:cNvPr>
          <p:cNvSpPr>
            <a:spLocks noGrp="1"/>
          </p:cNvSpPr>
          <p:nvPr>
            <p:ph idx="1"/>
          </p:nvPr>
        </p:nvSpPr>
        <p:spPr>
          <a:xfrm>
            <a:off x="5244584" y="1732449"/>
            <a:ext cx="6876080" cy="4921270"/>
          </a:xfrm>
        </p:spPr>
        <p:txBody>
          <a:bodyPr anchor="ctr">
            <a:normAutofit lnSpcReduction="10000"/>
          </a:bodyPr>
          <a:lstStyle/>
          <a:p>
            <a:pPr>
              <a:lnSpc>
                <a:spcPct val="90000"/>
              </a:lnSpc>
              <a:buClr>
                <a:srgbClr val="C554A2"/>
              </a:buClr>
            </a:pPr>
            <a:r>
              <a:rPr lang="en-GB" sz="1400" dirty="0">
                <a:effectLst/>
                <a:latin typeface="Times New Roman" panose="02020603050405020304" pitchFamily="18" charset="0"/>
                <a:ea typeface="Times New Roman" panose="02020603050405020304" pitchFamily="18" charset="0"/>
                <a:cs typeface="Times New Roman" panose="02020603050405020304" pitchFamily="18" charset="0"/>
              </a:rPr>
              <a:t>Cross-Site Scripting (XSS) is a type of injection where malicious </a:t>
            </a:r>
            <a:r>
              <a:rPr lang="en-US" sz="1400" dirty="0">
                <a:effectLst/>
                <a:latin typeface="Times New Roman" panose="02020603050405020304" pitchFamily="18" charset="0"/>
                <a:ea typeface="Times New Roman" panose="02020603050405020304" pitchFamily="18" charset="0"/>
                <a:cs typeface="Times New Roman" panose="02020603050405020304" pitchFamily="18" charset="0"/>
              </a:rPr>
              <a:t>scripts are injected in trusted websites. </a:t>
            </a:r>
            <a:r>
              <a:rPr lang="en-US" sz="1400" dirty="0">
                <a:latin typeface="Times New Roman" panose="02020603050405020304" pitchFamily="18" charset="0"/>
                <a:ea typeface="Times New Roman" panose="02020603050405020304" pitchFamily="18" charset="0"/>
                <a:cs typeface="Times New Roman" panose="02020603050405020304" pitchFamily="18" charset="0"/>
              </a:rPr>
              <a:t>Usually, XSS attacks have the form of a browser side script. They occur anywhere a web application uses input from a user without including any validation or encoding.</a:t>
            </a:r>
          </a:p>
          <a:p>
            <a:pPr>
              <a:lnSpc>
                <a:spcPct val="90000"/>
              </a:lnSpc>
              <a:buClr>
                <a:srgbClr val="C554A2"/>
              </a:buClr>
            </a:pPr>
            <a:r>
              <a:rPr lang="en-US" sz="1400" b="1" dirty="0">
                <a:latin typeface="Times New Roman" panose="02020603050405020304" pitchFamily="18" charset="0"/>
                <a:cs typeface="Times New Roman" panose="02020603050405020304" pitchFamily="18" charset="0"/>
              </a:rPr>
              <a:t>Types of Attack</a:t>
            </a:r>
          </a:p>
          <a:p>
            <a:pPr lvl="1">
              <a:lnSpc>
                <a:spcPct val="90000"/>
              </a:lnSpc>
              <a:buClr>
                <a:srgbClr val="C554A2"/>
              </a:buClr>
            </a:pPr>
            <a:r>
              <a:rPr lang="en-US" sz="1400" dirty="0">
                <a:latin typeface="Times New Roman" panose="02020603050405020304" pitchFamily="18" charset="0"/>
                <a:cs typeface="Times New Roman" panose="02020603050405020304" pitchFamily="18" charset="0"/>
              </a:rPr>
              <a:t>Stored XSS Attacks</a:t>
            </a:r>
          </a:p>
          <a:p>
            <a:pPr lvl="1">
              <a:lnSpc>
                <a:spcPct val="90000"/>
              </a:lnSpc>
              <a:buClr>
                <a:srgbClr val="C554A2"/>
              </a:buClr>
            </a:pPr>
            <a:r>
              <a:rPr lang="en-US" sz="1400" dirty="0">
                <a:latin typeface="Times New Roman" panose="02020603050405020304" pitchFamily="18" charset="0"/>
                <a:cs typeface="Times New Roman" panose="02020603050405020304" pitchFamily="18" charset="0"/>
              </a:rPr>
              <a:t>Blind Cross-site Scripting</a:t>
            </a:r>
          </a:p>
          <a:p>
            <a:pPr lvl="1">
              <a:lnSpc>
                <a:spcPct val="90000"/>
              </a:lnSpc>
              <a:buClr>
                <a:srgbClr val="C554A2"/>
              </a:buClr>
            </a:pPr>
            <a:r>
              <a:rPr lang="en-US" sz="1400" dirty="0">
                <a:latin typeface="Times New Roman" panose="02020603050405020304" pitchFamily="18" charset="0"/>
                <a:cs typeface="Times New Roman" panose="02020603050405020304" pitchFamily="18" charset="0"/>
              </a:rPr>
              <a:t>Reflected XSS Attacks</a:t>
            </a:r>
          </a:p>
          <a:p>
            <a:pPr>
              <a:lnSpc>
                <a:spcPct val="90000"/>
              </a:lnSpc>
              <a:buClr>
                <a:srgbClr val="C554A2"/>
              </a:buClr>
            </a:pPr>
            <a:r>
              <a:rPr lang="en-US" sz="1400" b="1" dirty="0">
                <a:latin typeface="Times New Roman" panose="02020603050405020304" pitchFamily="18" charset="0"/>
                <a:cs typeface="Times New Roman" panose="02020603050405020304" pitchFamily="18" charset="0"/>
              </a:rPr>
              <a:t>Detection</a:t>
            </a:r>
          </a:p>
          <a:p>
            <a:pPr lvl="1">
              <a:lnSpc>
                <a:spcPct val="90000"/>
              </a:lnSpc>
              <a:buClr>
                <a:srgbClr val="C554A2"/>
              </a:buClr>
            </a:pPr>
            <a:r>
              <a:rPr lang="en-US" sz="1400" dirty="0">
                <a:latin typeface="Times New Roman" panose="02020603050405020304" pitchFamily="18" charset="0"/>
                <a:cs typeface="Times New Roman" panose="02020603050405020304" pitchFamily="18" charset="0"/>
              </a:rPr>
              <a:t>Code Review</a:t>
            </a:r>
          </a:p>
          <a:p>
            <a:pPr lvl="1">
              <a:lnSpc>
                <a:spcPct val="90000"/>
              </a:lnSpc>
              <a:buClr>
                <a:srgbClr val="C554A2"/>
              </a:buClr>
            </a:pPr>
            <a:r>
              <a:rPr lang="en-US" sz="1400" dirty="0">
                <a:latin typeface="Times New Roman" panose="02020603050405020304" pitchFamily="18" charset="0"/>
                <a:cs typeface="Times New Roman" panose="02020603050405020304" pitchFamily="18" charset="0"/>
              </a:rPr>
              <a:t>Use special purpose detection software such as XSS Scanners</a:t>
            </a:r>
          </a:p>
          <a:p>
            <a:pPr>
              <a:lnSpc>
                <a:spcPct val="90000"/>
              </a:lnSpc>
              <a:buClr>
                <a:srgbClr val="C554A2"/>
              </a:buClr>
            </a:pPr>
            <a:r>
              <a:rPr lang="en-US" sz="1400" b="1" dirty="0">
                <a:latin typeface="Times New Roman" panose="02020603050405020304" pitchFamily="18" charset="0"/>
                <a:cs typeface="Times New Roman" panose="02020603050405020304" pitchFamily="18" charset="0"/>
              </a:rPr>
              <a:t>Prevention </a:t>
            </a:r>
          </a:p>
          <a:p>
            <a:pPr lvl="1">
              <a:lnSpc>
                <a:spcPct val="90000"/>
              </a:lnSpc>
              <a:buClr>
                <a:srgbClr val="C554A2"/>
              </a:buClr>
            </a:pPr>
            <a:r>
              <a:rPr lang="en-US" sz="1400" dirty="0">
                <a:latin typeface="Times New Roman" panose="02020603050405020304" pitchFamily="18" charset="0"/>
                <a:cs typeface="Times New Roman" panose="02020603050405020304" pitchFamily="18" charset="0"/>
              </a:rPr>
              <a:t>Apply encoders to sanitize untrusted data.</a:t>
            </a:r>
          </a:p>
          <a:p>
            <a:pPr lvl="1">
              <a:lnSpc>
                <a:spcPct val="90000"/>
              </a:lnSpc>
              <a:buClr>
                <a:srgbClr val="C554A2"/>
              </a:buClr>
            </a:pPr>
            <a:r>
              <a:rPr lang="en-US" sz="1400" dirty="0">
                <a:latin typeface="Times New Roman" panose="02020603050405020304" pitchFamily="18" charset="0"/>
                <a:cs typeface="Times New Roman" panose="02020603050405020304" pitchFamily="18" charset="0"/>
              </a:rPr>
              <a:t>Never Insert Untrusted Data Except in Allowed Locations</a:t>
            </a:r>
          </a:p>
          <a:p>
            <a:pPr lvl="1">
              <a:lnSpc>
                <a:spcPct val="90000"/>
              </a:lnSpc>
              <a:buClr>
                <a:srgbClr val="C554A2"/>
              </a:buClr>
            </a:pPr>
            <a:r>
              <a:rPr lang="en-US" sz="1400" dirty="0">
                <a:latin typeface="Times New Roman" panose="02020603050405020304" pitchFamily="18" charset="0"/>
                <a:cs typeface="Times New Roman" panose="02020603050405020304" pitchFamily="18" charset="0"/>
              </a:rPr>
              <a:t>JavaScript Encode Before Inserting Untrusted Data into JavaScript Data Values</a:t>
            </a:r>
          </a:p>
          <a:p>
            <a:pPr lvl="1">
              <a:lnSpc>
                <a:spcPct val="90000"/>
              </a:lnSpc>
              <a:buClr>
                <a:srgbClr val="C554A2"/>
              </a:buClr>
            </a:pPr>
            <a:r>
              <a:rPr lang="en-US" sz="1400" dirty="0">
                <a:latin typeface="Times New Roman" panose="02020603050405020304" pitchFamily="18" charset="0"/>
                <a:cs typeface="Times New Roman" panose="02020603050405020304" pitchFamily="18" charset="0"/>
              </a:rPr>
              <a:t>URL Encode Before Inserting Untrusted Data into HTML URL Parameter Values</a:t>
            </a:r>
          </a:p>
          <a:p>
            <a:pPr lvl="1">
              <a:lnSpc>
                <a:spcPct val="90000"/>
              </a:lnSpc>
              <a:buClr>
                <a:srgbClr val="C554A2"/>
              </a:buClr>
            </a:pPr>
            <a:r>
              <a:rPr lang="en-US" sz="1400" dirty="0">
                <a:latin typeface="Times New Roman" panose="02020603050405020304" pitchFamily="18" charset="0"/>
                <a:cs typeface="Times New Roman" panose="02020603050405020304" pitchFamily="18" charset="0"/>
              </a:rPr>
              <a:t>Avoid JavaScript URLs</a:t>
            </a:r>
          </a:p>
          <a:p>
            <a:pPr>
              <a:lnSpc>
                <a:spcPct val="90000"/>
              </a:lnSpc>
              <a:buClr>
                <a:srgbClr val="C554A2"/>
              </a:buClr>
            </a:pPr>
            <a:endParaRPr lang="el-GR" sz="1000" dirty="0"/>
          </a:p>
        </p:txBody>
      </p:sp>
      <p:pic>
        <p:nvPicPr>
          <p:cNvPr id="7" name="Εικόνα 6">
            <a:extLst>
              <a:ext uri="{FF2B5EF4-FFF2-40B4-BE49-F238E27FC236}">
                <a16:creationId xmlns:a16="http://schemas.microsoft.com/office/drawing/2014/main" id="{46918148-3FA5-4669-9E6C-D2E3CE8CB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2226913"/>
            <a:ext cx="4333632" cy="2917448"/>
          </a:xfrm>
          <a:prstGeom prst="rect">
            <a:avLst/>
          </a:prstGeom>
          <a:ln>
            <a:noFill/>
          </a:ln>
          <a:effectLst>
            <a:softEdge rad="112500"/>
          </a:effectLst>
        </p:spPr>
      </p:pic>
      <p:sp>
        <p:nvSpPr>
          <p:cNvPr id="10" name="Τίτλος 1">
            <a:extLst>
              <a:ext uri="{FF2B5EF4-FFF2-40B4-BE49-F238E27FC236}">
                <a16:creationId xmlns:a16="http://schemas.microsoft.com/office/drawing/2014/main" id="{E04CB8AD-24B3-4D81-9716-1698CFE13D6A}"/>
              </a:ext>
            </a:extLst>
          </p:cNvPr>
          <p:cNvSpPr txBox="1">
            <a:spLocks/>
          </p:cNvSpPr>
          <p:nvPr/>
        </p:nvSpPr>
        <p:spPr>
          <a:xfrm>
            <a:off x="764656" y="481450"/>
            <a:ext cx="10662687" cy="970450"/>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A3:2021 – Injection </a:t>
            </a:r>
            <a:r>
              <a:rPr lang="en-GB"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A1:2017-Injection </a:t>
            </a:r>
            <a:r>
              <a:rPr lang="en-GB" sz="3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&amp; A7:2017-XSS </a:t>
            </a:r>
            <a:endParaRPr lang="el-GR" sz="3200" dirty="0">
              <a:solidFill>
                <a:schemeClr val="tx1"/>
              </a:solidFill>
            </a:endParaRPr>
          </a:p>
        </p:txBody>
      </p:sp>
      <p:sp>
        <p:nvSpPr>
          <p:cNvPr id="13" name="Τίτλος 1">
            <a:extLst>
              <a:ext uri="{FF2B5EF4-FFF2-40B4-BE49-F238E27FC236}">
                <a16:creationId xmlns:a16="http://schemas.microsoft.com/office/drawing/2014/main" id="{C0E37ED5-82FE-48F3-B338-2C5AD179526B}"/>
              </a:ext>
            </a:extLst>
          </p:cNvPr>
          <p:cNvSpPr txBox="1">
            <a:spLocks/>
          </p:cNvSpPr>
          <p:nvPr/>
        </p:nvSpPr>
        <p:spPr>
          <a:xfrm>
            <a:off x="1067975" y="1284529"/>
            <a:ext cx="4240871" cy="677509"/>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solidFill>
              </a:rPr>
              <a:t>Cross-Site Scripting (XSS):</a:t>
            </a:r>
            <a:endParaRPr lang="el-GR" sz="2400" dirty="0">
              <a:solidFill>
                <a:schemeClr val="tx1"/>
              </a:solidFill>
            </a:endParaRPr>
          </a:p>
        </p:txBody>
      </p:sp>
    </p:spTree>
    <p:extLst>
      <p:ext uri="{BB962C8B-B14F-4D97-AF65-F5344CB8AC3E}">
        <p14:creationId xmlns:p14="http://schemas.microsoft.com/office/powerpoint/2010/main" val="16321949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04D70640-678F-4946-9110-5FBF2C407E4A}"/>
              </a:ext>
            </a:extLst>
          </p:cNvPr>
          <p:cNvSpPr>
            <a:spLocks noGrp="1"/>
          </p:cNvSpPr>
          <p:nvPr>
            <p:ph idx="1"/>
          </p:nvPr>
        </p:nvSpPr>
        <p:spPr>
          <a:xfrm>
            <a:off x="1206758" y="1910304"/>
            <a:ext cx="10138904" cy="4082425"/>
          </a:xfrm>
        </p:spPr>
        <p:txBody>
          <a:bodyPr>
            <a:normAutofit/>
          </a:bodyPr>
          <a:lstStyle/>
          <a:p>
            <a:r>
              <a:rPr lang="en-GB" sz="1400" dirty="0">
                <a:latin typeface="Times New Roman" panose="02020603050405020304" pitchFamily="18" charset="0"/>
                <a:cs typeface="Times New Roman" panose="02020603050405020304" pitchFamily="18" charset="0"/>
              </a:rPr>
              <a:t>Is a </a:t>
            </a:r>
            <a:r>
              <a:rPr lang="en-GB" sz="1400" dirty="0">
                <a:solidFill>
                  <a:schemeClr val="accent1">
                    <a:lumMod val="60000"/>
                    <a:lumOff val="40000"/>
                  </a:schemeClr>
                </a:solidFill>
                <a:latin typeface="Times New Roman" panose="02020603050405020304" pitchFamily="18" charset="0"/>
                <a:cs typeface="Times New Roman" panose="02020603050405020304" pitchFamily="18" charset="0"/>
              </a:rPr>
              <a:t>new</a:t>
            </a:r>
            <a:r>
              <a:rPr lang="en-GB" sz="1400" dirty="0">
                <a:latin typeface="Times New Roman" panose="02020603050405020304" pitchFamily="18" charset="0"/>
                <a:cs typeface="Times New Roman" panose="02020603050405020304" pitchFamily="18" charset="0"/>
              </a:rPr>
              <a:t> category for 2021, with a focus on risks related to design flaws. It calls for more use of threat </a:t>
            </a:r>
            <a:r>
              <a:rPr lang="en-GB" sz="1400" dirty="0" err="1">
                <a:latin typeface="Times New Roman" panose="02020603050405020304" pitchFamily="18" charset="0"/>
                <a:cs typeface="Times New Roman" panose="02020603050405020304" pitchFamily="18" charset="0"/>
              </a:rPr>
              <a:t>modeling</a:t>
            </a:r>
            <a:r>
              <a:rPr lang="en-GB" sz="1400" dirty="0">
                <a:latin typeface="Times New Roman" panose="02020603050405020304" pitchFamily="18" charset="0"/>
                <a:cs typeface="Times New Roman" panose="02020603050405020304" pitchFamily="18" charset="0"/>
              </a:rPr>
              <a:t>, secure design patterns and principles, and reference architectures.</a:t>
            </a:r>
          </a:p>
          <a:p>
            <a:r>
              <a:rPr lang="en-GB" sz="1400" dirty="0">
                <a:latin typeface="Times New Roman" panose="02020603050405020304" pitchFamily="18" charset="0"/>
                <a:cs typeface="Times New Roman" panose="02020603050405020304" pitchFamily="18" charset="0"/>
              </a:rPr>
              <a:t>Insecure design is a broad category representing different weaknesses, expressed as “missing or ineffective control design.” It cannot be fixed by a perfect implementation as by definition, needed security controls were never created to defend against specific attacks.</a:t>
            </a:r>
          </a:p>
          <a:p>
            <a:r>
              <a:rPr lang="en-GB" sz="1400" dirty="0">
                <a:latin typeface="Times New Roman" panose="02020603050405020304" pitchFamily="18" charset="0"/>
                <a:cs typeface="Times New Roman" panose="02020603050405020304" pitchFamily="18" charset="0"/>
              </a:rPr>
              <a:t>One of the factors that contribute to insecure design is the lack of business risk profiling inherent in the software or system being developed, and thus the failure to determine what level of security design is required.</a:t>
            </a:r>
          </a:p>
          <a:p>
            <a:r>
              <a:rPr lang="en-GB" sz="1400" b="1" dirty="0">
                <a:latin typeface="Times New Roman" panose="02020603050405020304" pitchFamily="18" charset="0"/>
                <a:cs typeface="Times New Roman" panose="02020603050405020304" pitchFamily="18" charset="0"/>
              </a:rPr>
              <a:t>Prevention</a:t>
            </a:r>
          </a:p>
          <a:p>
            <a:pPr lvl="1"/>
            <a:r>
              <a:rPr lang="en-GB" sz="1200" dirty="0">
                <a:latin typeface="Times New Roman" panose="02020603050405020304" pitchFamily="18" charset="0"/>
                <a:cs typeface="Times New Roman" panose="02020603050405020304" pitchFamily="18" charset="0"/>
              </a:rPr>
              <a:t> Establish and use a secure development lifecycle with AppSec professionals to help evaluate and design security and privacy-related controls</a:t>
            </a:r>
          </a:p>
          <a:p>
            <a:pPr lvl="1"/>
            <a:r>
              <a:rPr lang="en-GB" sz="1400" dirty="0">
                <a:latin typeface="Times New Roman" panose="02020603050405020304" pitchFamily="18" charset="0"/>
                <a:cs typeface="Times New Roman" panose="02020603050405020304" pitchFamily="18" charset="0"/>
              </a:rPr>
              <a:t> Establish and use a library of secure design patterns or paved road ready to use components</a:t>
            </a:r>
          </a:p>
          <a:p>
            <a:pPr lvl="1"/>
            <a:r>
              <a:rPr lang="en-GB" sz="1400" dirty="0">
                <a:latin typeface="Times New Roman" panose="02020603050405020304" pitchFamily="18" charset="0"/>
                <a:cs typeface="Times New Roman" panose="02020603050405020304" pitchFamily="18" charset="0"/>
              </a:rPr>
              <a:t> Use threat </a:t>
            </a:r>
            <a:r>
              <a:rPr lang="en-GB" sz="1400" dirty="0" err="1">
                <a:latin typeface="Times New Roman" panose="02020603050405020304" pitchFamily="18" charset="0"/>
                <a:cs typeface="Times New Roman" panose="02020603050405020304" pitchFamily="18" charset="0"/>
              </a:rPr>
              <a:t>modeling</a:t>
            </a:r>
            <a:r>
              <a:rPr lang="en-GB" sz="1400" dirty="0">
                <a:latin typeface="Times New Roman" panose="02020603050405020304" pitchFamily="18" charset="0"/>
                <a:cs typeface="Times New Roman" panose="02020603050405020304" pitchFamily="18" charset="0"/>
              </a:rPr>
              <a:t> for critical authentication, access control, business logic, and key flow</a:t>
            </a:r>
          </a:p>
          <a:p>
            <a:pPr lvl="1"/>
            <a:r>
              <a:rPr lang="en-GB" sz="1400" dirty="0">
                <a:latin typeface="Times New Roman" panose="02020603050405020304" pitchFamily="18" charset="0"/>
                <a:cs typeface="Times New Roman" panose="02020603050405020304" pitchFamily="18" charset="0"/>
              </a:rPr>
              <a:t>Write unit and integration tests to validate that all critical flows are resistant to the threat model. </a:t>
            </a:r>
          </a:p>
          <a:p>
            <a:pPr lvl="1"/>
            <a:r>
              <a:rPr lang="en-GB" sz="1400" dirty="0">
                <a:latin typeface="Times New Roman" panose="02020603050405020304" pitchFamily="18" charset="0"/>
                <a:cs typeface="Times New Roman" panose="02020603050405020304" pitchFamily="18" charset="0"/>
              </a:rPr>
              <a:t>Limit resource consumption by user or service</a:t>
            </a:r>
          </a:p>
          <a:p>
            <a:endParaRPr lang="el-GR" sz="1400" dirty="0">
              <a:latin typeface="Times New Roman" panose="02020603050405020304" pitchFamily="18" charset="0"/>
              <a:cs typeface="Times New Roman" panose="02020603050405020304" pitchFamily="18" charset="0"/>
            </a:endParaRPr>
          </a:p>
        </p:txBody>
      </p:sp>
      <p:sp>
        <p:nvSpPr>
          <p:cNvPr id="4" name="Τίτλος 1">
            <a:extLst>
              <a:ext uri="{FF2B5EF4-FFF2-40B4-BE49-F238E27FC236}">
                <a16:creationId xmlns:a16="http://schemas.microsoft.com/office/drawing/2014/main" id="{2791D342-1DB9-48A7-BD46-278A4B4CE11D}"/>
              </a:ext>
            </a:extLst>
          </p:cNvPr>
          <p:cNvSpPr>
            <a:spLocks noGrp="1"/>
          </p:cNvSpPr>
          <p:nvPr>
            <p:ph type="title"/>
          </p:nvPr>
        </p:nvSpPr>
        <p:spPr>
          <a:xfrm>
            <a:off x="778212" y="765132"/>
            <a:ext cx="10353675" cy="969963"/>
          </a:xfrm>
        </p:spPr>
        <p:txBody>
          <a:bodyPr>
            <a:noAutofit/>
          </a:bodyPr>
          <a:lstStyle/>
          <a:p>
            <a:pPr>
              <a:lnSpc>
                <a:spcPct val="90000"/>
              </a:lnSpc>
            </a:pPr>
            <a:r>
              <a:rPr lang="en-GB" sz="3200" dirty="0"/>
              <a:t>A04:2021 – Insecure Design </a:t>
            </a:r>
            <a:br>
              <a:rPr lang="el-GR" sz="2400" dirty="0"/>
            </a:br>
            <a:br>
              <a:rPr lang="el-GR" sz="2400" dirty="0"/>
            </a:br>
            <a:endParaRPr lang="el-GR" sz="2400" dirty="0"/>
          </a:p>
        </p:txBody>
      </p:sp>
      <p:pic>
        <p:nvPicPr>
          <p:cNvPr id="2050" name="Picture 2" descr="Insecure designs, themes, templates and downloadable graphic elements on  Dribbble">
            <a:extLst>
              <a:ext uri="{FF2B5EF4-FFF2-40B4-BE49-F238E27FC236}">
                <a16:creationId xmlns:a16="http://schemas.microsoft.com/office/drawing/2014/main" id="{A40D042E-AE86-411D-98E4-39AC35FD8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3228" y="170654"/>
            <a:ext cx="1852311" cy="13892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923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CB6F8BC5-D457-4D5A-B97A-C688C5EF323A}"/>
              </a:ext>
            </a:extLst>
          </p:cNvPr>
          <p:cNvSpPr>
            <a:spLocks noGrp="1"/>
          </p:cNvSpPr>
          <p:nvPr>
            <p:ph idx="1"/>
          </p:nvPr>
        </p:nvSpPr>
        <p:spPr>
          <a:xfrm>
            <a:off x="598106" y="1771574"/>
            <a:ext cx="6327988" cy="4885200"/>
          </a:xfrm>
        </p:spPr>
        <p:txBody>
          <a:bodyPr>
            <a:normAutofit fontScale="40000" lnSpcReduction="20000"/>
          </a:bodyPr>
          <a:lstStyle/>
          <a:p>
            <a:r>
              <a:rPr lang="en-GB" sz="3500" dirty="0">
                <a:latin typeface="Times New Roman" panose="02020603050405020304" pitchFamily="18" charset="0"/>
                <a:cs typeface="Times New Roman" panose="02020603050405020304" pitchFamily="18" charset="0"/>
              </a:rPr>
              <a:t>Security Misconfiguration is defined as failing to implement all the security controls for a server or web application, or implementing the security controls, but doing so with errors. </a:t>
            </a:r>
          </a:p>
          <a:p>
            <a:r>
              <a:rPr lang="en-GB" sz="3500" b="1" dirty="0">
                <a:latin typeface="Times New Roman" panose="02020603050405020304" pitchFamily="18" charset="0"/>
                <a:cs typeface="Times New Roman" panose="02020603050405020304" pitchFamily="18" charset="0"/>
              </a:rPr>
              <a:t>Types of Attack</a:t>
            </a:r>
          </a:p>
          <a:p>
            <a:pPr lvl="1"/>
            <a:r>
              <a:rPr lang="en-GB" sz="3500" dirty="0">
                <a:latin typeface="Times New Roman" panose="02020603050405020304" pitchFamily="18" charset="0"/>
                <a:cs typeface="Times New Roman" panose="02020603050405020304" pitchFamily="18" charset="0"/>
              </a:rPr>
              <a:t>Brute force/credential stuffing</a:t>
            </a:r>
          </a:p>
          <a:p>
            <a:pPr lvl="1"/>
            <a:r>
              <a:rPr lang="en-GB" sz="3500" dirty="0">
                <a:latin typeface="Times New Roman" panose="02020603050405020304" pitchFamily="18" charset="0"/>
                <a:cs typeface="Times New Roman" panose="02020603050405020304" pitchFamily="18" charset="0"/>
              </a:rPr>
              <a:t>Code &amp; command injection</a:t>
            </a:r>
          </a:p>
          <a:p>
            <a:pPr lvl="1"/>
            <a:r>
              <a:rPr lang="en-GB" sz="3500" dirty="0">
                <a:latin typeface="Times New Roman" panose="02020603050405020304" pitchFamily="18" charset="0"/>
                <a:cs typeface="Times New Roman" panose="02020603050405020304" pitchFamily="18" charset="0"/>
              </a:rPr>
              <a:t>Buffer overflow</a:t>
            </a:r>
          </a:p>
          <a:p>
            <a:pPr lvl="1"/>
            <a:r>
              <a:rPr lang="en-GB" sz="3500" dirty="0">
                <a:latin typeface="Times New Roman" panose="02020603050405020304" pitchFamily="18" charset="0"/>
                <a:cs typeface="Times New Roman" panose="02020603050405020304" pitchFamily="18" charset="0"/>
              </a:rPr>
              <a:t>  Forceful browsing</a:t>
            </a:r>
          </a:p>
          <a:p>
            <a:r>
              <a:rPr lang="en-GB" sz="3500" b="1" dirty="0">
                <a:latin typeface="Times New Roman" panose="02020603050405020304" pitchFamily="18" charset="0"/>
                <a:cs typeface="Times New Roman" panose="02020603050405020304" pitchFamily="18" charset="0"/>
              </a:rPr>
              <a:t>Detection</a:t>
            </a:r>
          </a:p>
          <a:p>
            <a:pPr lvl="1"/>
            <a:r>
              <a:rPr lang="en-GB" sz="3500" dirty="0">
                <a:latin typeface="Times New Roman" panose="02020603050405020304" pitchFamily="18" charset="0"/>
                <a:cs typeface="Times New Roman" panose="02020603050405020304" pitchFamily="18" charset="0"/>
              </a:rPr>
              <a:t>Continuous identification of application security posture with web security </a:t>
            </a:r>
          </a:p>
          <a:p>
            <a:pPr marL="450000" lvl="1" indent="0">
              <a:buNone/>
            </a:pPr>
            <a:r>
              <a:rPr lang="en-GB" sz="3500" dirty="0">
                <a:latin typeface="Times New Roman" panose="02020603050405020304" pitchFamily="18" charset="0"/>
                <a:cs typeface="Times New Roman" panose="02020603050405020304" pitchFamily="18" charset="0"/>
              </a:rPr>
              <a:t>firewall through automated security   scans and manual Pen-Testing (SonarQube, </a:t>
            </a:r>
            <a:r>
              <a:rPr lang="en-GB" sz="3500" dirty="0" err="1">
                <a:latin typeface="Times New Roman" panose="02020603050405020304" pitchFamily="18" charset="0"/>
                <a:cs typeface="Times New Roman" panose="02020603050405020304" pitchFamily="18" charset="0"/>
              </a:rPr>
              <a:t>AppTrana</a:t>
            </a:r>
            <a:r>
              <a:rPr lang="en-GB" sz="3500" dirty="0">
                <a:latin typeface="Times New Roman" panose="02020603050405020304" pitchFamily="18" charset="0"/>
                <a:cs typeface="Times New Roman" panose="02020603050405020304" pitchFamily="18" charset="0"/>
              </a:rPr>
              <a:t>).</a:t>
            </a:r>
          </a:p>
          <a:p>
            <a:r>
              <a:rPr lang="en-GB" sz="3500" b="1" dirty="0">
                <a:latin typeface="Times New Roman" panose="02020603050405020304" pitchFamily="18" charset="0"/>
                <a:cs typeface="Times New Roman" panose="02020603050405020304" pitchFamily="18" charset="0"/>
              </a:rPr>
              <a:t>Prevention</a:t>
            </a:r>
          </a:p>
          <a:p>
            <a:pPr lvl="1"/>
            <a:r>
              <a:rPr lang="en-GB" sz="3500" dirty="0">
                <a:latin typeface="Times New Roman" panose="02020603050405020304" pitchFamily="18" charset="0"/>
                <a:cs typeface="Times New Roman" panose="02020603050405020304" pitchFamily="18" charset="0"/>
              </a:rPr>
              <a:t> Change credentials (usernames, passwords) for default accounts regularly </a:t>
            </a:r>
          </a:p>
          <a:p>
            <a:pPr lvl="1"/>
            <a:r>
              <a:rPr lang="en-GB" sz="3500" dirty="0">
                <a:latin typeface="Times New Roman" panose="02020603050405020304" pitchFamily="18" charset="0"/>
                <a:cs typeface="Times New Roman" panose="02020603050405020304" pitchFamily="18" charset="0"/>
              </a:rPr>
              <a:t> Upgrade or remove out-of-date software versions</a:t>
            </a:r>
          </a:p>
          <a:p>
            <a:pPr lvl="1"/>
            <a:r>
              <a:rPr lang="en-GB" sz="3500" dirty="0">
                <a:latin typeface="Times New Roman" panose="02020603050405020304" pitchFamily="18" charset="0"/>
                <a:cs typeface="Times New Roman" panose="02020603050405020304" pitchFamily="18" charset="0"/>
              </a:rPr>
              <a:t>Close all unnecessary services and ports</a:t>
            </a:r>
          </a:p>
          <a:p>
            <a:pPr lvl="1"/>
            <a:r>
              <a:rPr lang="en-GB" sz="3500" dirty="0">
                <a:latin typeface="Times New Roman" panose="02020603050405020304" pitchFamily="18" charset="0"/>
                <a:cs typeface="Times New Roman" panose="02020603050405020304" pitchFamily="18" charset="0"/>
              </a:rPr>
              <a:t>Use logs for system monitoring</a:t>
            </a:r>
          </a:p>
          <a:p>
            <a:endParaRPr lang="el-GR" dirty="0"/>
          </a:p>
        </p:txBody>
      </p:sp>
      <p:sp>
        <p:nvSpPr>
          <p:cNvPr id="6" name="Τίτλος 1">
            <a:extLst>
              <a:ext uri="{FF2B5EF4-FFF2-40B4-BE49-F238E27FC236}">
                <a16:creationId xmlns:a16="http://schemas.microsoft.com/office/drawing/2014/main" id="{CF11B91D-9FD7-4790-9457-DFCB610F99B2}"/>
              </a:ext>
            </a:extLst>
          </p:cNvPr>
          <p:cNvSpPr txBox="1">
            <a:spLocks/>
          </p:cNvSpPr>
          <p:nvPr/>
        </p:nvSpPr>
        <p:spPr>
          <a:xfrm>
            <a:off x="825018" y="378780"/>
            <a:ext cx="10353762" cy="970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100" dirty="0">
                <a:cs typeface="Times New Roman" panose="02020603050405020304" pitchFamily="18" charset="0"/>
              </a:rPr>
              <a:t>A5:2021 –Security Misconfiguration</a:t>
            </a:r>
            <a:r>
              <a:rPr lang="en-US" sz="3100" dirty="0">
                <a:cs typeface="Times New Roman" panose="02020603050405020304" pitchFamily="18" charset="0"/>
                <a:sym typeface="Wingdings" panose="05000000000000000000" pitchFamily="2" charset="2"/>
              </a:rPr>
              <a:t>A4:2017-XXE &amp; A6:2017-Security Misconfiguration</a:t>
            </a:r>
            <a:endParaRPr lang="en-US" sz="3100" dirty="0"/>
          </a:p>
        </p:txBody>
      </p:sp>
      <p:sp>
        <p:nvSpPr>
          <p:cNvPr id="8" name="TextBox 7">
            <a:extLst>
              <a:ext uri="{FF2B5EF4-FFF2-40B4-BE49-F238E27FC236}">
                <a16:creationId xmlns:a16="http://schemas.microsoft.com/office/drawing/2014/main" id="{0387E30E-A1A8-455B-B364-8B06FD9C1481}"/>
              </a:ext>
            </a:extLst>
          </p:cNvPr>
          <p:cNvSpPr txBox="1"/>
          <p:nvPr/>
        </p:nvSpPr>
        <p:spPr>
          <a:xfrm>
            <a:off x="7645550" y="4881972"/>
            <a:ext cx="3948344" cy="230832"/>
          </a:xfrm>
          <a:prstGeom prst="rect">
            <a:avLst/>
          </a:prstGeom>
          <a:noFill/>
        </p:spPr>
        <p:txBody>
          <a:bodyPr wrap="square">
            <a:spAutoFit/>
          </a:bodyPr>
          <a:lstStyle/>
          <a:p>
            <a:r>
              <a:rPr lang="el-GR" sz="900">
                <a:hlinkClick r:id="rId2"/>
              </a:rPr>
              <a:t>https://www.wallarm.com/what/a6-security-misconfiguration-2017-owasp</a:t>
            </a:r>
            <a:r>
              <a:rPr lang="en-GB" sz="900"/>
              <a:t> </a:t>
            </a:r>
            <a:endParaRPr lang="el-GR" sz="900" dirty="0"/>
          </a:p>
        </p:txBody>
      </p:sp>
      <p:pic>
        <p:nvPicPr>
          <p:cNvPr id="10" name="Εικόνα 9">
            <a:extLst>
              <a:ext uri="{FF2B5EF4-FFF2-40B4-BE49-F238E27FC236}">
                <a16:creationId xmlns:a16="http://schemas.microsoft.com/office/drawing/2014/main" id="{16B86B4B-8B1C-4431-BF86-5D7006674E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8646" y="1976027"/>
            <a:ext cx="4843242" cy="2905945"/>
          </a:xfrm>
          <a:prstGeom prst="rect">
            <a:avLst/>
          </a:prstGeom>
          <a:ln>
            <a:noFill/>
          </a:ln>
          <a:effectLst>
            <a:softEdge rad="112500"/>
          </a:effectLst>
        </p:spPr>
      </p:pic>
      <p:sp>
        <p:nvSpPr>
          <p:cNvPr id="12" name="Τίτλος 1">
            <a:extLst>
              <a:ext uri="{FF2B5EF4-FFF2-40B4-BE49-F238E27FC236}">
                <a16:creationId xmlns:a16="http://schemas.microsoft.com/office/drawing/2014/main" id="{3E1AC20E-469D-4339-BF14-DD265F4EFF34}"/>
              </a:ext>
            </a:extLst>
          </p:cNvPr>
          <p:cNvSpPr txBox="1">
            <a:spLocks/>
          </p:cNvSpPr>
          <p:nvPr/>
        </p:nvSpPr>
        <p:spPr>
          <a:xfrm>
            <a:off x="366639" y="1156033"/>
            <a:ext cx="4240871" cy="677509"/>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dirty="0">
                <a:solidFill>
                  <a:schemeClr val="tx1"/>
                </a:solidFill>
                <a:cs typeface="Times New Roman" panose="02020603050405020304" pitchFamily="18" charset="0"/>
                <a:sym typeface="Wingdings" panose="05000000000000000000" pitchFamily="2" charset="2"/>
              </a:rPr>
              <a:t>Security Misconfiguration</a:t>
            </a:r>
            <a:r>
              <a:rPr lang="en-GB" sz="2400" dirty="0">
                <a:solidFill>
                  <a:schemeClr val="tx1"/>
                </a:solidFill>
              </a:rPr>
              <a:t>:</a:t>
            </a:r>
            <a:endParaRPr lang="el-GR" sz="2400" dirty="0">
              <a:solidFill>
                <a:schemeClr val="tx1"/>
              </a:solidFill>
            </a:endParaRPr>
          </a:p>
        </p:txBody>
      </p:sp>
    </p:spTree>
    <p:extLst>
      <p:ext uri="{BB962C8B-B14F-4D97-AF65-F5344CB8AC3E}">
        <p14:creationId xmlns:p14="http://schemas.microsoft.com/office/powerpoint/2010/main" val="107536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Εικόνα 4">
            <a:extLst>
              <a:ext uri="{FF2B5EF4-FFF2-40B4-BE49-F238E27FC236}">
                <a16:creationId xmlns:a16="http://schemas.microsoft.com/office/drawing/2014/main" id="{729F724B-7D1E-48FF-A92A-FAF0B3C99F3F}"/>
              </a:ext>
            </a:extLst>
          </p:cNvPr>
          <p:cNvPicPr>
            <a:picLocks noChangeAspect="1"/>
          </p:cNvPicPr>
          <p:nvPr/>
        </p:nvPicPr>
        <p:blipFill rotWithShape="1">
          <a:blip r:embed="rId2">
            <a:alphaModFix amt="25000"/>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l="7556"/>
          <a:stretch/>
        </p:blipFill>
        <p:spPr>
          <a:xfrm>
            <a:off x="20" y="10"/>
            <a:ext cx="12191980" cy="6857990"/>
          </a:xfrm>
          <a:prstGeom prst="rect">
            <a:avLst/>
          </a:prstGeom>
        </p:spPr>
      </p:pic>
      <p:sp>
        <p:nvSpPr>
          <p:cNvPr id="4" name="Τίτλος 1">
            <a:extLst>
              <a:ext uri="{FF2B5EF4-FFF2-40B4-BE49-F238E27FC236}">
                <a16:creationId xmlns:a16="http://schemas.microsoft.com/office/drawing/2014/main" id="{BBB87B3E-573D-46FD-A831-E0BC1D7936DC}"/>
              </a:ext>
            </a:extLst>
          </p:cNvPr>
          <p:cNvSpPr txBox="1">
            <a:spLocks/>
          </p:cNvSpPr>
          <p:nvPr/>
        </p:nvSpPr>
        <p:spPr>
          <a:xfrm>
            <a:off x="913795" y="609600"/>
            <a:ext cx="10353762" cy="970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100" dirty="0">
                <a:cs typeface="Times New Roman" panose="02020603050405020304" pitchFamily="18" charset="0"/>
              </a:rPr>
              <a:t>A5:2021 –Security Misconfiguration</a:t>
            </a:r>
            <a:r>
              <a:rPr lang="en-US" sz="3100" dirty="0">
                <a:cs typeface="Times New Roman" panose="02020603050405020304" pitchFamily="18" charset="0"/>
                <a:sym typeface="Wingdings" panose="05000000000000000000" pitchFamily="2" charset="2"/>
              </a:rPr>
              <a:t>A4:2017-XXE &amp; A6:2017-Security Misconfiguration</a:t>
            </a:r>
            <a:endParaRPr lang="en-US" sz="3100" dirty="0"/>
          </a:p>
        </p:txBody>
      </p:sp>
      <p:sp>
        <p:nvSpPr>
          <p:cNvPr id="11" name="Θέση περιεχομένου 2">
            <a:extLst>
              <a:ext uri="{FF2B5EF4-FFF2-40B4-BE49-F238E27FC236}">
                <a16:creationId xmlns:a16="http://schemas.microsoft.com/office/drawing/2014/main" id="{28CF67A0-64A8-4473-9CF3-0FCDEBA1BBD6}"/>
              </a:ext>
            </a:extLst>
          </p:cNvPr>
          <p:cNvSpPr>
            <a:spLocks noGrp="1"/>
          </p:cNvSpPr>
          <p:nvPr>
            <p:ph idx="1"/>
          </p:nvPr>
        </p:nvSpPr>
        <p:spPr>
          <a:xfrm>
            <a:off x="690664" y="2015058"/>
            <a:ext cx="11125805" cy="4668350"/>
          </a:xfrm>
        </p:spPr>
        <p:txBody>
          <a:bodyPr vert="horz" lIns="91440" tIns="45720" rIns="91440" bIns="45720" rtlCol="0" anchor="ctr">
            <a:normAutofit/>
          </a:bodyPr>
          <a:lstStyle/>
          <a:p>
            <a:pPr>
              <a:lnSpc>
                <a:spcPct val="90000"/>
              </a:lnSpc>
            </a:pPr>
            <a:r>
              <a:rPr lang="en-GB" sz="1400" dirty="0"/>
              <a:t>It </a:t>
            </a:r>
            <a:r>
              <a:rPr lang="en-GB" sz="1400" dirty="0">
                <a:solidFill>
                  <a:schemeClr val="accent1">
                    <a:lumMod val="60000"/>
                    <a:lumOff val="40000"/>
                  </a:schemeClr>
                </a:solidFill>
              </a:rPr>
              <a:t>moves up </a:t>
            </a:r>
            <a:r>
              <a:rPr lang="en-GB" sz="1400" dirty="0"/>
              <a:t>from #6 in the previous edition. The former category for A4:2017-XML External Entities (XXE) </a:t>
            </a:r>
            <a:r>
              <a:rPr lang="en-GB" sz="1400" dirty="0">
                <a:solidFill>
                  <a:schemeClr val="accent1">
                    <a:lumMod val="60000"/>
                    <a:lumOff val="40000"/>
                  </a:schemeClr>
                </a:solidFill>
              </a:rPr>
              <a:t>is now part </a:t>
            </a:r>
            <a:r>
              <a:rPr lang="en-GB" sz="1400" dirty="0"/>
              <a:t>of this risk category</a:t>
            </a:r>
            <a:endParaRPr lang="en-US" sz="1400" dirty="0"/>
          </a:p>
          <a:p>
            <a:pPr>
              <a:lnSpc>
                <a:spcPct val="90000"/>
              </a:lnSpc>
            </a:pPr>
            <a:r>
              <a:rPr lang="en-US" sz="1400" dirty="0"/>
              <a:t>XML External Entities (XXE): Attackers can take advantage of web applications that use vulnerable component processing XML’s via uploading XML or by including hostile commands or content within an XML document.</a:t>
            </a:r>
          </a:p>
          <a:p>
            <a:pPr>
              <a:lnSpc>
                <a:spcPct val="90000"/>
              </a:lnSpc>
            </a:pPr>
            <a:r>
              <a:rPr lang="en-US" sz="1400" b="1" dirty="0"/>
              <a:t>Example: </a:t>
            </a:r>
            <a:r>
              <a:rPr lang="en-US" sz="1400" dirty="0"/>
              <a:t>An attacker attempts a denial-of-service attack by including a potentially endless file</a:t>
            </a:r>
          </a:p>
          <a:p>
            <a:pPr>
              <a:lnSpc>
                <a:spcPct val="90000"/>
              </a:lnSpc>
            </a:pPr>
            <a:r>
              <a:rPr lang="en-US" sz="1400" dirty="0"/>
              <a:t>According to the OWASP Top 10, the XML external entities (XXE) main attack vectors include the exploitation of:</a:t>
            </a:r>
          </a:p>
          <a:p>
            <a:pPr lvl="1">
              <a:lnSpc>
                <a:spcPct val="90000"/>
              </a:lnSpc>
            </a:pPr>
            <a:r>
              <a:rPr lang="en-US" sz="1400" dirty="0"/>
              <a:t>Vulnerable XML processors if malicious actors can upload XML or include hostile content in an XML document</a:t>
            </a:r>
          </a:p>
          <a:p>
            <a:pPr lvl="1">
              <a:lnSpc>
                <a:spcPct val="90000"/>
              </a:lnSpc>
            </a:pPr>
            <a:r>
              <a:rPr lang="en-US" sz="1400" dirty="0"/>
              <a:t>Vulnerable code, dependencies or/and integrations.</a:t>
            </a:r>
          </a:p>
          <a:p>
            <a:pPr>
              <a:lnSpc>
                <a:spcPct val="90000"/>
              </a:lnSpc>
            </a:pPr>
            <a:r>
              <a:rPr lang="en-US" sz="1400" b="1" dirty="0"/>
              <a:t>Prevention: </a:t>
            </a:r>
          </a:p>
          <a:p>
            <a:pPr lvl="1">
              <a:lnSpc>
                <a:spcPct val="90000"/>
              </a:lnSpc>
            </a:pPr>
            <a:r>
              <a:rPr lang="en-US" sz="1400" dirty="0"/>
              <a:t>Use less complex data formats ,such as JSON, and avoid serialization of sensitive data.</a:t>
            </a:r>
          </a:p>
          <a:p>
            <a:pPr lvl="1">
              <a:lnSpc>
                <a:spcPct val="90000"/>
              </a:lnSpc>
            </a:pPr>
            <a:r>
              <a:rPr lang="en-US" sz="1400" dirty="0"/>
              <a:t>Patch or upgrade all XML processors and libraries in use by the application or on the underlying operating system. </a:t>
            </a:r>
          </a:p>
          <a:p>
            <a:pPr lvl="1">
              <a:lnSpc>
                <a:spcPct val="90000"/>
              </a:lnSpc>
            </a:pPr>
            <a:r>
              <a:rPr lang="en-US" sz="1400" dirty="0"/>
              <a:t>Use dependency checkers (update SOAP to SOAP 1.2 or higher).</a:t>
            </a:r>
          </a:p>
          <a:p>
            <a:pPr lvl="1">
              <a:lnSpc>
                <a:spcPct val="90000"/>
              </a:lnSpc>
            </a:pPr>
            <a:r>
              <a:rPr lang="en-US" sz="1400" dirty="0"/>
              <a:t>Disable XML external entity and DTD processing in all XML parsers in the application. </a:t>
            </a:r>
          </a:p>
          <a:p>
            <a:pPr lvl="1">
              <a:lnSpc>
                <a:spcPct val="90000"/>
              </a:lnSpc>
            </a:pPr>
            <a:r>
              <a:rPr lang="en-US" sz="1400" dirty="0"/>
              <a:t>Verify that XML or XSL file upload functionality validates incoming XML using XSD validation or similar.</a:t>
            </a:r>
          </a:p>
          <a:p>
            <a:pPr lvl="1">
              <a:lnSpc>
                <a:spcPct val="90000"/>
              </a:lnSpc>
            </a:pPr>
            <a:r>
              <a:rPr lang="en-US" sz="1400" dirty="0"/>
              <a:t>SAST tools can help detect XXE in source code – although manual code review is the best alternative in large, complex applications with many integrations.</a:t>
            </a:r>
          </a:p>
        </p:txBody>
      </p:sp>
      <p:sp>
        <p:nvSpPr>
          <p:cNvPr id="14" name="Τίτλος 1">
            <a:extLst>
              <a:ext uri="{FF2B5EF4-FFF2-40B4-BE49-F238E27FC236}">
                <a16:creationId xmlns:a16="http://schemas.microsoft.com/office/drawing/2014/main" id="{44DA3149-6BA2-4999-B523-0666374CEB17}"/>
              </a:ext>
            </a:extLst>
          </p:cNvPr>
          <p:cNvSpPr txBox="1">
            <a:spLocks/>
          </p:cNvSpPr>
          <p:nvPr/>
        </p:nvSpPr>
        <p:spPr>
          <a:xfrm>
            <a:off x="690664" y="1461662"/>
            <a:ext cx="4098830" cy="677509"/>
          </a:xfrm>
          <a:prstGeom prst="rect">
            <a:avLst/>
          </a:prstGeom>
          <a:effectLst>
            <a:outerShdw blurRad="25400" dir="17880000">
              <a:srgbClr val="000000">
                <a:alpha val="46000"/>
              </a:srgbClr>
            </a:outerShdw>
          </a:effectLst>
        </p:spPr>
        <p:txBody>
          <a:bodyPr vert="horz" lIns="91440" tIns="45720" rIns="91440" bIns="45720" rtlCol="0" anchor="ctr">
            <a:normAutofit fontScale="975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sz="2400" dirty="0">
                <a:solidFill>
                  <a:schemeClr val="tx1"/>
                </a:solidFill>
              </a:rPr>
              <a:t>XML External Entities (XXE):</a:t>
            </a:r>
            <a:endParaRPr lang="el-GR" sz="2400" dirty="0">
              <a:solidFill>
                <a:schemeClr val="tx1"/>
              </a:solidFill>
            </a:endParaRPr>
          </a:p>
        </p:txBody>
      </p:sp>
    </p:spTree>
    <p:extLst>
      <p:ext uri="{BB962C8B-B14F-4D97-AF65-F5344CB8AC3E}">
        <p14:creationId xmlns:p14="http://schemas.microsoft.com/office/powerpoint/2010/main" val="29684121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F4F4CD7-97E5-481A-9622-EEA1F4249B38}"/>
              </a:ext>
            </a:extLst>
          </p:cNvPr>
          <p:cNvSpPr>
            <a:spLocks noGrp="1"/>
          </p:cNvSpPr>
          <p:nvPr>
            <p:ph type="title"/>
          </p:nvPr>
        </p:nvSpPr>
        <p:spPr/>
        <p:txBody>
          <a:bodyPr>
            <a:normAutofit fontScale="90000"/>
          </a:bodyPr>
          <a:lstStyle/>
          <a:p>
            <a:r>
              <a:rPr lang="en-GB" sz="3100" dirty="0"/>
              <a:t>A06:2021 – Vulnerable and Outdated Components </a:t>
            </a:r>
            <a:r>
              <a:rPr lang="en-GB" sz="3100" dirty="0">
                <a:sym typeface="Wingdings" panose="05000000000000000000" pitchFamily="2" charset="2"/>
              </a:rPr>
              <a:t> </a:t>
            </a:r>
            <a:r>
              <a:rPr lang="en-GB" sz="3100" dirty="0"/>
              <a:t>A09:2017 - Using Components with Known Vulnerabilities</a:t>
            </a:r>
            <a:br>
              <a:rPr lang="el-GR" sz="4000" dirty="0"/>
            </a:br>
            <a:endParaRPr lang="el-GR" sz="4000" dirty="0"/>
          </a:p>
        </p:txBody>
      </p:sp>
      <p:sp>
        <p:nvSpPr>
          <p:cNvPr id="3" name="Θέση περιεχομένου 2">
            <a:extLst>
              <a:ext uri="{FF2B5EF4-FFF2-40B4-BE49-F238E27FC236}">
                <a16:creationId xmlns:a16="http://schemas.microsoft.com/office/drawing/2014/main" id="{A264A141-0C03-4FB8-BFAD-B5FD86798356}"/>
              </a:ext>
            </a:extLst>
          </p:cNvPr>
          <p:cNvSpPr>
            <a:spLocks noGrp="1"/>
          </p:cNvSpPr>
          <p:nvPr>
            <p:ph idx="1"/>
          </p:nvPr>
        </p:nvSpPr>
        <p:spPr/>
        <p:txBody>
          <a:bodyPr>
            <a:normAutofit fontScale="70000" lnSpcReduction="20000"/>
          </a:bodyPr>
          <a:lstStyle/>
          <a:p>
            <a:r>
              <a:rPr lang="en-US" sz="2000" dirty="0">
                <a:latin typeface="Times New Roman" panose="02020603050405020304" pitchFamily="18" charset="0"/>
                <a:cs typeface="Times New Roman" panose="02020603050405020304" pitchFamily="18" charset="0"/>
              </a:rPr>
              <a:t>The process of using software components with known gaps in security which can be identified and exploited by hackers or intruders. Renamed </a:t>
            </a:r>
            <a:r>
              <a:rPr lang="en-US" sz="2000" b="1" dirty="0">
                <a:latin typeface="Times New Roman" panose="02020603050405020304" pitchFamily="18" charset="0"/>
                <a:cs typeface="Times New Roman" panose="02020603050405020304" pitchFamily="18" charset="0"/>
              </a:rPr>
              <a:t>Vulnerable and outdated components </a:t>
            </a:r>
            <a:r>
              <a:rPr lang="en-US" sz="2000" dirty="0">
                <a:latin typeface="Times New Roman" panose="02020603050405020304" pitchFamily="18" charset="0"/>
                <a:cs typeface="Times New Roman" panose="02020603050405020304" pitchFamily="18" charset="0"/>
              </a:rPr>
              <a:t>in OWASP 2021.</a:t>
            </a:r>
          </a:p>
          <a:p>
            <a:pPr algn="just"/>
            <a:r>
              <a:rPr lang="en-US" sz="2000" dirty="0">
                <a:latin typeface="Times New Roman" panose="02020603050405020304" pitchFamily="18" charset="0"/>
                <a:cs typeface="Times New Roman" panose="02020603050405020304" pitchFamily="18" charset="0"/>
              </a:rPr>
              <a:t>Almost all applications contain vulnerabilities, due to weaknesses of their components or dependency libraries. Most vulnerabilities are unintentional but some are deliberately left by developers. </a:t>
            </a:r>
          </a:p>
          <a:p>
            <a:pPr algn="just"/>
            <a:r>
              <a:rPr lang="en-US" sz="2000" b="1" dirty="0">
                <a:latin typeface="Times New Roman" panose="02020603050405020304" pitchFamily="18" charset="0"/>
                <a:cs typeface="Times New Roman" panose="02020603050405020304" pitchFamily="18" charset="0"/>
              </a:rPr>
              <a:t>Types of Attack</a:t>
            </a:r>
          </a:p>
          <a:p>
            <a:pPr lvl="1" algn="just"/>
            <a:r>
              <a:rPr lang="en-US" dirty="0">
                <a:latin typeface="Times New Roman" panose="02020603050405020304" pitchFamily="18" charset="0"/>
                <a:cs typeface="Times New Roman" panose="02020603050405020304" pitchFamily="18" charset="0"/>
              </a:rPr>
              <a:t>Code injection on web or database server</a:t>
            </a:r>
          </a:p>
          <a:p>
            <a:pPr lvl="1" algn="just"/>
            <a:r>
              <a:rPr lang="en-US" sz="2000" dirty="0">
                <a:latin typeface="Times New Roman" panose="02020603050405020304" pitchFamily="18" charset="0"/>
                <a:cs typeface="Times New Roman" panose="02020603050405020304" pitchFamily="18" charset="0"/>
              </a:rPr>
              <a:t>Cross site scripting</a:t>
            </a:r>
          </a:p>
          <a:p>
            <a:pPr algn="just"/>
            <a:r>
              <a:rPr lang="en-US" sz="2000" b="1" dirty="0">
                <a:latin typeface="Times New Roman" panose="02020603050405020304" pitchFamily="18" charset="0"/>
                <a:cs typeface="Times New Roman" panose="02020603050405020304" pitchFamily="18" charset="0"/>
              </a:rPr>
              <a:t>Detection</a:t>
            </a:r>
          </a:p>
          <a:p>
            <a:pPr lvl="1" algn="just"/>
            <a:r>
              <a:rPr lang="en-US" dirty="0">
                <a:latin typeface="Times New Roman" panose="02020603050405020304" pitchFamily="18" charset="0"/>
                <a:cs typeface="Times New Roman" panose="02020603050405020304" pitchFamily="18" charset="0"/>
              </a:rPr>
              <a:t>Use specialized vulnerability detection tools such as HDIV, </a:t>
            </a:r>
            <a:r>
              <a:rPr lang="en-US" dirty="0" err="1">
                <a:latin typeface="Times New Roman" panose="02020603050405020304" pitchFamily="18" charset="0"/>
                <a:cs typeface="Times New Roman" panose="02020603050405020304" pitchFamily="18" charset="0"/>
              </a:rPr>
              <a:t>Crashtest</a:t>
            </a:r>
            <a:r>
              <a:rPr lang="en-US" dirty="0">
                <a:latin typeface="Times New Roman" panose="02020603050405020304" pitchFamily="18" charset="0"/>
                <a:cs typeface="Times New Roman" panose="02020603050405020304" pitchFamily="18" charset="0"/>
              </a:rPr>
              <a:t> Security Suite.</a:t>
            </a:r>
          </a:p>
          <a:p>
            <a:pPr algn="just"/>
            <a:r>
              <a:rPr lang="en-US" sz="2000" b="1" dirty="0">
                <a:latin typeface="Times New Roman" panose="02020603050405020304" pitchFamily="18" charset="0"/>
                <a:cs typeface="Times New Roman" panose="02020603050405020304" pitchFamily="18" charset="0"/>
              </a:rPr>
              <a:t>Prevention</a:t>
            </a:r>
          </a:p>
          <a:p>
            <a:pPr lvl="1" algn="just"/>
            <a:r>
              <a:rPr lang="en-US" dirty="0">
                <a:latin typeface="Times New Roman" panose="02020603050405020304" pitchFamily="18" charset="0"/>
                <a:cs typeface="Times New Roman" panose="02020603050405020304" pitchFamily="18" charset="0"/>
              </a:rPr>
              <a:t>Identify all components, versions, dependencies and libraries used by the application.</a:t>
            </a:r>
          </a:p>
          <a:p>
            <a:pPr lvl="1" algn="just"/>
            <a:r>
              <a:rPr lang="en-US" sz="2000" dirty="0">
                <a:latin typeface="Times New Roman" panose="02020603050405020304" pitchFamily="18" charset="0"/>
                <a:cs typeface="Times New Roman" panose="02020603050405020304" pitchFamily="18" charset="0"/>
              </a:rPr>
              <a:t>Establish security policies and best practices for component use, including acceptable licenses.</a:t>
            </a:r>
          </a:p>
          <a:p>
            <a:pPr lvl="1" algn="just"/>
            <a:r>
              <a:rPr lang="en-US" sz="2000" dirty="0">
                <a:latin typeface="Times New Roman" panose="02020603050405020304" pitchFamily="18" charset="0"/>
                <a:cs typeface="Times New Roman" panose="02020603050405020304" pitchFamily="18" charset="0"/>
              </a:rPr>
              <a:t>Monitor known security vulnerabilities in databases, project newsletters, mailing lists etc.</a:t>
            </a:r>
          </a:p>
          <a:p>
            <a:pPr lvl="1" algn="just"/>
            <a:r>
              <a:rPr lang="en-US" sz="2000" dirty="0">
                <a:latin typeface="Times New Roman" panose="02020603050405020304" pitchFamily="18" charset="0"/>
                <a:cs typeface="Times New Roman" panose="02020603050405020304" pitchFamily="18" charset="0"/>
              </a:rPr>
              <a:t>Add security wrappers to components, including the disablement of unnecessary functionalities.</a:t>
            </a:r>
            <a:endParaRPr lang="el-GR" sz="2000" dirty="0">
              <a:latin typeface="Times New Roman" panose="02020603050405020304" pitchFamily="18" charset="0"/>
              <a:cs typeface="Times New Roman" panose="02020603050405020304" pitchFamily="18" charset="0"/>
            </a:endParaRPr>
          </a:p>
          <a:p>
            <a:endParaRPr lang="el-GR" dirty="0"/>
          </a:p>
        </p:txBody>
      </p:sp>
    </p:spTree>
    <p:extLst>
      <p:ext uri="{BB962C8B-B14F-4D97-AF65-F5344CB8AC3E}">
        <p14:creationId xmlns:p14="http://schemas.microsoft.com/office/powerpoint/2010/main" val="314786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pic>
        <p:nvPicPr>
          <p:cNvPr id="17" name="Εικόνα 16">
            <a:extLst>
              <a:ext uri="{FF2B5EF4-FFF2-40B4-BE49-F238E27FC236}">
                <a16:creationId xmlns:a16="http://schemas.microsoft.com/office/drawing/2014/main" id="{B3E7079A-D04F-4FC3-99EF-743108E43AA8}"/>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5900"/>
                    </a14:imgEffect>
                    <a14:imgEffect>
                      <a14:saturation sat="400000"/>
                    </a14:imgEffect>
                  </a14:imgLayer>
                </a14:imgProps>
              </a:ext>
              <a:ext uri="{28A0092B-C50C-407E-A947-70E740481C1C}">
                <a14:useLocalDpi xmlns:a14="http://schemas.microsoft.com/office/drawing/2010/main" val="0"/>
              </a:ext>
            </a:extLst>
          </a:blip>
          <a:srcRect t="10000"/>
          <a:stretch/>
        </p:blipFill>
        <p:spPr>
          <a:xfrm>
            <a:off x="20" y="10"/>
            <a:ext cx="12191980" cy="6857990"/>
          </a:xfrm>
          <a:prstGeom prst="rect">
            <a:avLst/>
          </a:prstGeom>
        </p:spPr>
      </p:pic>
      <p:sp useBgFill="1">
        <p:nvSpPr>
          <p:cNvPr id="24" name="Freeform 5">
            <a:extLst>
              <a:ext uri="{FF2B5EF4-FFF2-40B4-BE49-F238E27FC236}">
                <a16:creationId xmlns:a16="http://schemas.microsoft.com/office/drawing/2014/main" id="{051F07E2-B05C-41F9-A9EE-4AC115603F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11874" y="586660"/>
            <a:ext cx="10777950" cy="5679835"/>
          </a:xfrm>
          <a:custGeom>
            <a:avLst/>
            <a:gdLst>
              <a:gd name="T0" fmla="*/ 2209 w 2250"/>
              <a:gd name="T1" fmla="*/ 0 h 1185"/>
              <a:gd name="T2" fmla="*/ 1419 w 2250"/>
              <a:gd name="T3" fmla="*/ 0 h 1185"/>
              <a:gd name="T4" fmla="*/ 830 w 2250"/>
              <a:gd name="T5" fmla="*/ 0 h 1185"/>
              <a:gd name="T6" fmla="*/ 40 w 2250"/>
              <a:gd name="T7" fmla="*/ 0 h 1185"/>
              <a:gd name="T8" fmla="*/ 0 w 2250"/>
              <a:gd name="T9" fmla="*/ 46 h 1185"/>
              <a:gd name="T10" fmla="*/ 0 w 2250"/>
              <a:gd name="T11" fmla="*/ 1140 h 1185"/>
              <a:gd name="T12" fmla="*/ 40 w 2250"/>
              <a:gd name="T13" fmla="*/ 1185 h 1185"/>
              <a:gd name="T14" fmla="*/ 830 w 2250"/>
              <a:gd name="T15" fmla="*/ 1185 h 1185"/>
              <a:gd name="T16" fmla="*/ 1419 w 2250"/>
              <a:gd name="T17" fmla="*/ 1185 h 1185"/>
              <a:gd name="T18" fmla="*/ 2209 w 2250"/>
              <a:gd name="T19" fmla="*/ 1185 h 1185"/>
              <a:gd name="T20" fmla="*/ 2250 w 2250"/>
              <a:gd name="T21" fmla="*/ 1140 h 1185"/>
              <a:gd name="T22" fmla="*/ 2250 w 2250"/>
              <a:gd name="T23" fmla="*/ 46 h 1185"/>
              <a:gd name="T24" fmla="*/ 2209 w 2250"/>
              <a:gd name="T25" fmla="*/ 0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0" h="1185">
                <a:moveTo>
                  <a:pt x="2209" y="0"/>
                </a:moveTo>
                <a:cubicBezTo>
                  <a:pt x="1419" y="0"/>
                  <a:pt x="1419" y="0"/>
                  <a:pt x="1419" y="0"/>
                </a:cubicBezTo>
                <a:cubicBezTo>
                  <a:pt x="830" y="0"/>
                  <a:pt x="830" y="0"/>
                  <a:pt x="830" y="0"/>
                </a:cubicBezTo>
                <a:cubicBezTo>
                  <a:pt x="40" y="0"/>
                  <a:pt x="40" y="0"/>
                  <a:pt x="40" y="0"/>
                </a:cubicBezTo>
                <a:cubicBezTo>
                  <a:pt x="18" y="0"/>
                  <a:pt x="0" y="20"/>
                  <a:pt x="0" y="46"/>
                </a:cubicBezTo>
                <a:cubicBezTo>
                  <a:pt x="0" y="1140"/>
                  <a:pt x="0" y="1140"/>
                  <a:pt x="0" y="1140"/>
                </a:cubicBezTo>
                <a:cubicBezTo>
                  <a:pt x="0" y="1165"/>
                  <a:pt x="18" y="1185"/>
                  <a:pt x="40" y="1185"/>
                </a:cubicBezTo>
                <a:cubicBezTo>
                  <a:pt x="830" y="1185"/>
                  <a:pt x="830" y="1185"/>
                  <a:pt x="830" y="1185"/>
                </a:cubicBezTo>
                <a:cubicBezTo>
                  <a:pt x="1419" y="1185"/>
                  <a:pt x="1419" y="1185"/>
                  <a:pt x="1419" y="1185"/>
                </a:cubicBezTo>
                <a:cubicBezTo>
                  <a:pt x="2209" y="1185"/>
                  <a:pt x="2209" y="1185"/>
                  <a:pt x="2209" y="1185"/>
                </a:cubicBezTo>
                <a:cubicBezTo>
                  <a:pt x="2232" y="1185"/>
                  <a:pt x="2250" y="1165"/>
                  <a:pt x="2250" y="1140"/>
                </a:cubicBezTo>
                <a:cubicBezTo>
                  <a:pt x="2250" y="46"/>
                  <a:pt x="2250" y="46"/>
                  <a:pt x="2250" y="46"/>
                </a:cubicBezTo>
                <a:cubicBezTo>
                  <a:pt x="2250" y="20"/>
                  <a:pt x="2232" y="0"/>
                  <a:pt x="2209" y="0"/>
                </a:cubicBezTo>
                <a:close/>
              </a:path>
            </a:pathLst>
          </a:custGeom>
          <a:blipFill rotWithShape="0">
            <a:blip r:embed="rId2">
              <a:duotone>
                <a:schemeClr val="bg2">
                  <a:shade val="80000"/>
                  <a:lumMod val="80000"/>
                </a:schemeClr>
                <a:schemeClr val="bg2">
                  <a:tint val="98000"/>
                </a:schemeClr>
              </a:duotone>
            </a:blip>
            <a:stretch>
              <a:fillRect l="-16825" t="-36336" r="-42404" b="-69472"/>
            </a:stretch>
          </a:blipFill>
          <a:ln>
            <a:noFill/>
          </a:ln>
          <a:effectLst>
            <a:outerShdw blurRad="50800" dist="38100" dir="5400000" algn="tl" rotWithShape="0">
              <a:srgbClr val="000000">
                <a:alpha val="43000"/>
              </a:srgbClr>
            </a:outerShdw>
          </a:effectLst>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Τίτλος 1">
            <a:extLst>
              <a:ext uri="{FF2B5EF4-FFF2-40B4-BE49-F238E27FC236}">
                <a16:creationId xmlns:a16="http://schemas.microsoft.com/office/drawing/2014/main" id="{361A1945-8566-485E-9278-124224897516}"/>
              </a:ext>
            </a:extLst>
          </p:cNvPr>
          <p:cNvSpPr txBox="1">
            <a:spLocks/>
          </p:cNvSpPr>
          <p:nvPr/>
        </p:nvSpPr>
        <p:spPr>
          <a:xfrm>
            <a:off x="583660" y="615159"/>
            <a:ext cx="10700426" cy="970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2400" dirty="0">
                <a:cs typeface="Times New Roman" panose="02020603050405020304" pitchFamily="18" charset="0"/>
              </a:rPr>
              <a:t>A7:2021 – Identification and Authentication Failures </a:t>
            </a:r>
            <a:r>
              <a:rPr lang="en-US" sz="2400" dirty="0">
                <a:cs typeface="Times New Roman" panose="02020603050405020304" pitchFamily="18" charset="0"/>
                <a:sym typeface="Wingdings" panose="05000000000000000000" pitchFamily="2" charset="2"/>
              </a:rPr>
              <a:t> A2:2017- Broken Authentication</a:t>
            </a:r>
            <a:endParaRPr lang="en-US" sz="2400" dirty="0"/>
          </a:p>
        </p:txBody>
      </p:sp>
      <p:sp>
        <p:nvSpPr>
          <p:cNvPr id="3" name="Θέση περιεχομένου 2">
            <a:extLst>
              <a:ext uri="{FF2B5EF4-FFF2-40B4-BE49-F238E27FC236}">
                <a16:creationId xmlns:a16="http://schemas.microsoft.com/office/drawing/2014/main" id="{C299A680-9CA8-49F5-8C10-336DCBB7CB7B}"/>
              </a:ext>
            </a:extLst>
          </p:cNvPr>
          <p:cNvSpPr>
            <a:spLocks noGrp="1"/>
          </p:cNvSpPr>
          <p:nvPr>
            <p:ph idx="1"/>
          </p:nvPr>
        </p:nvSpPr>
        <p:spPr>
          <a:xfrm>
            <a:off x="1041400" y="1585609"/>
            <a:ext cx="10098552" cy="4680886"/>
          </a:xfrm>
        </p:spPr>
        <p:txBody>
          <a:bodyPr vert="horz" lIns="91440" tIns="45720" rIns="91440" bIns="45720" rtlCol="0" anchor="ctr">
            <a:normAutofit/>
          </a:bodyPr>
          <a:lstStyle/>
          <a:p>
            <a:pPr>
              <a:lnSpc>
                <a:spcPct val="90000"/>
              </a:lnSpc>
              <a:buClr>
                <a:srgbClr val="0BB4DF"/>
              </a:buClr>
            </a:pPr>
            <a:r>
              <a:rPr lang="en-US" sz="1400" dirty="0">
                <a:latin typeface="Times New Roman" panose="02020603050405020304" pitchFamily="18" charset="0"/>
                <a:cs typeface="Times New Roman" panose="02020603050405020304" pitchFamily="18" charset="0"/>
              </a:rPr>
              <a:t>It </a:t>
            </a:r>
            <a:r>
              <a:rPr lang="en-US" sz="1400" dirty="0">
                <a:solidFill>
                  <a:schemeClr val="accent1">
                    <a:lumMod val="60000"/>
                    <a:lumOff val="40000"/>
                  </a:schemeClr>
                </a:solidFill>
                <a:latin typeface="Times New Roman" panose="02020603050405020304" pitchFamily="18" charset="0"/>
                <a:cs typeface="Times New Roman" panose="02020603050405020304" pitchFamily="18" charset="0"/>
              </a:rPr>
              <a:t>was </a:t>
            </a:r>
            <a:r>
              <a:rPr lang="en-US" sz="1400" b="0" i="0" dirty="0">
                <a:solidFill>
                  <a:schemeClr val="accent1">
                    <a:lumMod val="60000"/>
                    <a:lumOff val="40000"/>
                  </a:schemeClr>
                </a:solidFill>
                <a:latin typeface="Times New Roman" panose="02020603050405020304" pitchFamily="18" charset="0"/>
                <a:cs typeface="Times New Roman" panose="02020603050405020304" pitchFamily="18" charset="0"/>
              </a:rPr>
              <a:t>previously </a:t>
            </a:r>
            <a:r>
              <a:rPr lang="en-US" sz="1400" b="0" i="0" dirty="0">
                <a:latin typeface="Times New Roman" panose="02020603050405020304" pitchFamily="18" charset="0"/>
                <a:cs typeface="Times New Roman" panose="02020603050405020304" pitchFamily="18" charset="0"/>
              </a:rPr>
              <a:t>Broken Authentication and is </a:t>
            </a:r>
            <a:r>
              <a:rPr lang="en-US" sz="1400" b="0" i="0" dirty="0">
                <a:solidFill>
                  <a:schemeClr val="accent1">
                    <a:lumMod val="60000"/>
                    <a:lumOff val="40000"/>
                  </a:schemeClr>
                </a:solidFill>
                <a:latin typeface="Times New Roman" panose="02020603050405020304" pitchFamily="18" charset="0"/>
                <a:cs typeface="Times New Roman" panose="02020603050405020304" pitchFamily="18" charset="0"/>
              </a:rPr>
              <a:t>sliding down </a:t>
            </a:r>
            <a:r>
              <a:rPr lang="en-US" sz="1400" b="0" i="0" dirty="0">
                <a:latin typeface="Times New Roman" panose="02020603050405020304" pitchFamily="18" charset="0"/>
                <a:cs typeface="Times New Roman" panose="02020603050405020304" pitchFamily="18" charset="0"/>
              </a:rPr>
              <a:t>from the second position.</a:t>
            </a:r>
            <a:endParaRPr lang="en-US" sz="1400" dirty="0">
              <a:latin typeface="Times New Roman" panose="02020603050405020304" pitchFamily="18" charset="0"/>
              <a:cs typeface="Times New Roman" panose="02020603050405020304" pitchFamily="18" charset="0"/>
            </a:endParaRPr>
          </a:p>
          <a:p>
            <a:pPr>
              <a:lnSpc>
                <a:spcPct val="90000"/>
              </a:lnSpc>
              <a:buClr>
                <a:srgbClr val="0BB4DF"/>
              </a:buClr>
            </a:pPr>
            <a:r>
              <a:rPr lang="en-US" sz="1400" dirty="0">
                <a:latin typeface="Times New Roman" panose="02020603050405020304" pitchFamily="18" charset="0"/>
                <a:cs typeface="Times New Roman" panose="02020603050405020304" pitchFamily="18" charset="0"/>
              </a:rPr>
              <a:t>Certain applications are often improperly implemented. Specifically, functions related to authentication and session management, when implemented incorrectly, allow attackers to compromise passwords, keywords, and sessions.</a:t>
            </a:r>
          </a:p>
          <a:p>
            <a:pPr>
              <a:lnSpc>
                <a:spcPct val="90000"/>
              </a:lnSpc>
              <a:buClr>
                <a:srgbClr val="0BB4DF"/>
              </a:buClr>
            </a:pPr>
            <a:r>
              <a:rPr lang="en-US" sz="1400" b="1" dirty="0">
                <a:latin typeface="Times New Roman" panose="02020603050405020304" pitchFamily="18" charset="0"/>
                <a:cs typeface="Times New Roman" panose="02020603050405020304" pitchFamily="18" charset="0"/>
              </a:rPr>
              <a:t>A broken authentication</a:t>
            </a:r>
            <a:r>
              <a:rPr lang="en-US" sz="1400" dirty="0">
                <a:latin typeface="Times New Roman" panose="02020603050405020304" pitchFamily="18" charset="0"/>
                <a:cs typeface="Times New Roman" panose="02020603050405020304" pitchFamily="18" charset="0"/>
              </a:rPr>
              <a:t> vulnerability can allow an attacker to use manual and/or automatic methods to try to gain control over any account they want in a system  or to gain complete control over the system.</a:t>
            </a:r>
          </a:p>
          <a:p>
            <a:pPr>
              <a:lnSpc>
                <a:spcPct val="90000"/>
              </a:lnSpc>
              <a:buClr>
                <a:srgbClr val="0BB4DF"/>
              </a:buClr>
            </a:pPr>
            <a:r>
              <a:rPr lang="en-US" sz="1400" b="1" dirty="0">
                <a:latin typeface="Times New Roman" panose="02020603050405020304" pitchFamily="18" charset="0"/>
                <a:cs typeface="Times New Roman" panose="02020603050405020304" pitchFamily="18" charset="0"/>
              </a:rPr>
              <a:t>Types of Attack:</a:t>
            </a:r>
            <a:r>
              <a:rPr lang="en-US" sz="1400" dirty="0">
                <a:latin typeface="Times New Roman" panose="02020603050405020304" pitchFamily="18" charset="0"/>
                <a:cs typeface="Times New Roman" panose="02020603050405020304" pitchFamily="18" charset="0"/>
              </a:rPr>
              <a:t> Phishing attack, Brute force attack, Man in the middle attack</a:t>
            </a:r>
          </a:p>
          <a:p>
            <a:pPr>
              <a:lnSpc>
                <a:spcPct val="90000"/>
              </a:lnSpc>
              <a:buClr>
                <a:srgbClr val="0BB4DF"/>
              </a:buClr>
            </a:pPr>
            <a:r>
              <a:rPr lang="en-US" sz="1400" b="1" dirty="0">
                <a:latin typeface="Times New Roman" panose="02020603050405020304" pitchFamily="18" charset="0"/>
                <a:cs typeface="Times New Roman" panose="02020603050405020304" pitchFamily="18" charset="0"/>
              </a:rPr>
              <a:t>Detection:</a:t>
            </a:r>
            <a:r>
              <a:rPr lang="en-US" sz="1400" dirty="0">
                <a:latin typeface="Times New Roman" panose="02020603050405020304" pitchFamily="18" charset="0"/>
                <a:cs typeface="Times New Roman" panose="02020603050405020304" pitchFamily="18" charset="0"/>
              </a:rPr>
              <a:t> Black-list/White-list based tools</a:t>
            </a:r>
          </a:p>
          <a:p>
            <a:pPr>
              <a:lnSpc>
                <a:spcPct val="90000"/>
              </a:lnSpc>
              <a:buClr>
                <a:srgbClr val="0BB4DF"/>
              </a:buClr>
            </a:pPr>
            <a:r>
              <a:rPr lang="en-US" sz="1400" b="1" dirty="0">
                <a:latin typeface="Times New Roman" panose="02020603050405020304" pitchFamily="18" charset="0"/>
                <a:cs typeface="Times New Roman" panose="02020603050405020304" pitchFamily="18" charset="0"/>
              </a:rPr>
              <a:t>Example: </a:t>
            </a:r>
            <a:r>
              <a:rPr lang="en-US" sz="1400" dirty="0">
                <a:latin typeface="Times New Roman" panose="02020603050405020304" pitchFamily="18" charset="0"/>
                <a:cs typeface="Times New Roman" panose="02020603050405020304" pitchFamily="18" charset="0"/>
              </a:rPr>
              <a:t>A web application allows the use of weak or well-known passwords (i.e. “password1”) </a:t>
            </a:r>
            <a:r>
              <a:rPr lang="en-US" sz="1400" dirty="0">
                <a:latin typeface="Times New Roman" panose="02020603050405020304" pitchFamily="18" charset="0"/>
                <a:cs typeface="Times New Roman" panose="02020603050405020304" pitchFamily="18" charset="0"/>
                <a:sym typeface="Wingdings" panose="05000000000000000000" pitchFamily="2" charset="2"/>
              </a:rPr>
              <a:t> </a:t>
            </a:r>
            <a:r>
              <a:rPr lang="en-US" sz="1400" dirty="0">
                <a:latin typeface="Times New Roman" panose="02020603050405020304" pitchFamily="18" charset="0"/>
                <a:cs typeface="Times New Roman" panose="02020603050405020304" pitchFamily="18" charset="0"/>
              </a:rPr>
              <a:t>Solution: Multi-factor authentication can help reduce the risk of compromised accounts. </a:t>
            </a:r>
          </a:p>
          <a:p>
            <a:pPr>
              <a:lnSpc>
                <a:spcPct val="90000"/>
              </a:lnSpc>
              <a:buClr>
                <a:srgbClr val="0BB4DF"/>
              </a:buClr>
            </a:pPr>
            <a:r>
              <a:rPr lang="en-US" sz="1400" b="1" dirty="0">
                <a:latin typeface="Times New Roman" panose="02020603050405020304" pitchFamily="18" charset="0"/>
                <a:cs typeface="Times New Roman" panose="02020603050405020304" pitchFamily="18" charset="0"/>
              </a:rPr>
              <a:t>Prevention</a:t>
            </a:r>
            <a:r>
              <a:rPr lang="en-US" sz="1400" dirty="0">
                <a:latin typeface="Times New Roman" panose="02020603050405020304" pitchFamily="18" charset="0"/>
                <a:cs typeface="Times New Roman" panose="02020603050405020304" pitchFamily="18" charset="0"/>
              </a:rPr>
              <a:t> </a:t>
            </a:r>
          </a:p>
          <a:p>
            <a:pPr lvl="1">
              <a:lnSpc>
                <a:spcPct val="90000"/>
              </a:lnSpc>
              <a:buClr>
                <a:srgbClr val="0BB4DF"/>
              </a:buClr>
            </a:pPr>
            <a:r>
              <a:rPr lang="en-US" sz="1400" dirty="0">
                <a:latin typeface="Times New Roman" panose="02020603050405020304" pitchFamily="18" charset="0"/>
                <a:cs typeface="Times New Roman" panose="02020603050405020304" pitchFamily="18" charset="0"/>
              </a:rPr>
              <a:t>Using a trusted third party </a:t>
            </a:r>
          </a:p>
          <a:p>
            <a:pPr lvl="1">
              <a:lnSpc>
                <a:spcPct val="90000"/>
              </a:lnSpc>
              <a:buClr>
                <a:srgbClr val="0BB4DF"/>
              </a:buClr>
            </a:pPr>
            <a:r>
              <a:rPr lang="en-US" sz="1400" dirty="0">
                <a:latin typeface="Times New Roman" panose="02020603050405020304" pitchFamily="18" charset="0"/>
                <a:cs typeface="Times New Roman" panose="02020603050405020304" pitchFamily="18" charset="0"/>
              </a:rPr>
              <a:t>Awareness of users </a:t>
            </a:r>
          </a:p>
          <a:p>
            <a:pPr lvl="1">
              <a:lnSpc>
                <a:spcPct val="90000"/>
              </a:lnSpc>
              <a:buClr>
                <a:srgbClr val="0BB4DF"/>
              </a:buClr>
            </a:pPr>
            <a:r>
              <a:rPr lang="en-US" sz="1400" dirty="0">
                <a:latin typeface="Times New Roman" panose="02020603050405020304" pitchFamily="18" charset="0"/>
                <a:cs typeface="Times New Roman" panose="02020603050405020304" pitchFamily="18" charset="0"/>
              </a:rPr>
              <a:t>Block the phishing e-mails by various spam filters </a:t>
            </a:r>
          </a:p>
          <a:p>
            <a:pPr lvl="1">
              <a:lnSpc>
                <a:spcPct val="90000"/>
              </a:lnSpc>
              <a:buClr>
                <a:srgbClr val="0BB4DF"/>
              </a:buClr>
            </a:pPr>
            <a:r>
              <a:rPr lang="en-US" sz="1400" dirty="0">
                <a:latin typeface="Times New Roman" panose="02020603050405020304" pitchFamily="18" charset="0"/>
                <a:cs typeface="Times New Roman" panose="02020603050405020304" pitchFamily="18" charset="0"/>
              </a:rPr>
              <a:t>Using strong encryption - Hashing </a:t>
            </a:r>
          </a:p>
          <a:p>
            <a:pPr lvl="1">
              <a:lnSpc>
                <a:spcPct val="90000"/>
              </a:lnSpc>
              <a:buClr>
                <a:srgbClr val="0BB4DF"/>
              </a:buClr>
            </a:pPr>
            <a:r>
              <a:rPr lang="en-US" sz="1400" dirty="0">
                <a:latin typeface="Times New Roman" panose="02020603050405020304" pitchFamily="18" charset="0"/>
                <a:cs typeface="Times New Roman" panose="02020603050405020304" pitchFamily="18" charset="0"/>
              </a:rPr>
              <a:t>Using multi factor authentication</a:t>
            </a:r>
          </a:p>
          <a:p>
            <a:pPr lvl="1">
              <a:lnSpc>
                <a:spcPct val="90000"/>
              </a:lnSpc>
              <a:buClr>
                <a:srgbClr val="0BB4DF"/>
              </a:buClr>
            </a:pPr>
            <a:r>
              <a:rPr lang="en-US" sz="1400" b="0" i="0" dirty="0">
                <a:latin typeface="Times New Roman" panose="02020603050405020304" pitchFamily="18" charset="0"/>
                <a:cs typeface="Times New Roman" panose="02020603050405020304" pitchFamily="18" charset="0"/>
              </a:rPr>
              <a:t>Do not ship or deploy with any default credentials</a:t>
            </a:r>
            <a:endParaRPr lang="en-US" sz="1400" dirty="0">
              <a:latin typeface="Times New Roman" panose="02020603050405020304" pitchFamily="18" charset="0"/>
              <a:cs typeface="Times New Roman" panose="02020603050405020304" pitchFamily="18" charset="0"/>
            </a:endParaRPr>
          </a:p>
          <a:p>
            <a:pPr>
              <a:lnSpc>
                <a:spcPct val="90000"/>
              </a:lnSpc>
              <a:buClr>
                <a:srgbClr val="0BB4DF"/>
              </a:buClr>
            </a:pPr>
            <a:endParaRPr lang="en-US" sz="1000" dirty="0"/>
          </a:p>
        </p:txBody>
      </p:sp>
      <p:pic>
        <p:nvPicPr>
          <p:cNvPr id="26" name="Εικόνα 25" descr="Εικόνα που περιέχει κείμενο, ηλεκτρονικές συσκευές, κύκλωμα&#10;&#10;Περιγραφή που δημιουργήθηκε αυτόματα">
            <a:extLst>
              <a:ext uri="{FF2B5EF4-FFF2-40B4-BE49-F238E27FC236}">
                <a16:creationId xmlns:a16="http://schemas.microsoft.com/office/drawing/2014/main" id="{F4714528-090B-4849-9174-F2A5C698BF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1850" y="4261974"/>
            <a:ext cx="2619375" cy="1743075"/>
          </a:xfrm>
          <a:prstGeom prst="rect">
            <a:avLst/>
          </a:prstGeom>
          <a:ln>
            <a:noFill/>
          </a:ln>
          <a:effectLst>
            <a:softEdge rad="112500"/>
          </a:effectLst>
        </p:spPr>
      </p:pic>
    </p:spTree>
    <p:extLst>
      <p:ext uri="{BB962C8B-B14F-4D97-AF65-F5344CB8AC3E}">
        <p14:creationId xmlns:p14="http://schemas.microsoft.com/office/powerpoint/2010/main" val="33085850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E6F93065-64E1-4C45-9119-FD74E0548465}"/>
              </a:ext>
            </a:extLst>
          </p:cNvPr>
          <p:cNvSpPr>
            <a:spLocks noGrp="1"/>
          </p:cNvSpPr>
          <p:nvPr>
            <p:ph type="title"/>
          </p:nvPr>
        </p:nvSpPr>
        <p:spPr>
          <a:xfrm>
            <a:off x="913795" y="298881"/>
            <a:ext cx="10353762" cy="970450"/>
          </a:xfrm>
        </p:spPr>
        <p:txBody>
          <a:bodyPr>
            <a:noAutofit/>
          </a:bodyPr>
          <a:lstStyle/>
          <a:p>
            <a:r>
              <a:rPr lang="en-GB" sz="2800" dirty="0"/>
              <a:t>A8:2021- Software and Data Integrity Failures </a:t>
            </a:r>
            <a:r>
              <a:rPr lang="en-GB" sz="2800" dirty="0">
                <a:sym typeface="Wingdings" panose="05000000000000000000" pitchFamily="2" charset="2"/>
              </a:rPr>
              <a:t> A8:2017-Insecure Deserialization</a:t>
            </a:r>
            <a:endParaRPr lang="el-GR" sz="2800" dirty="0"/>
          </a:p>
        </p:txBody>
      </p:sp>
      <p:sp>
        <p:nvSpPr>
          <p:cNvPr id="3" name="Θέση περιεχομένου 2">
            <a:extLst>
              <a:ext uri="{FF2B5EF4-FFF2-40B4-BE49-F238E27FC236}">
                <a16:creationId xmlns:a16="http://schemas.microsoft.com/office/drawing/2014/main" id="{0B039F29-A738-4025-BF00-98D7C557F344}"/>
              </a:ext>
            </a:extLst>
          </p:cNvPr>
          <p:cNvSpPr>
            <a:spLocks noGrp="1"/>
          </p:cNvSpPr>
          <p:nvPr>
            <p:ph idx="1"/>
          </p:nvPr>
        </p:nvSpPr>
        <p:spPr>
          <a:xfrm>
            <a:off x="913795" y="1803470"/>
            <a:ext cx="10353762" cy="4755649"/>
          </a:xfrm>
        </p:spPr>
        <p:txBody>
          <a:bodyPr>
            <a:normAutofit fontScale="70000" lnSpcReduction="20000"/>
          </a:bodyPr>
          <a:lstStyle/>
          <a:p>
            <a:pPr algn="just"/>
            <a:r>
              <a:rPr lang="en-US" sz="2000" dirty="0">
                <a:latin typeface="Times New Roman" panose="02020603050405020304" pitchFamily="18" charset="0"/>
                <a:cs typeface="Times New Roman" panose="02020603050405020304" pitchFamily="18" charset="0"/>
              </a:rPr>
              <a:t>Software and data integrity failures relate to code and infrastructure that does not protect against integrity violations.</a:t>
            </a:r>
            <a:r>
              <a:rPr lang="en-US" sz="1400" dirty="0"/>
              <a:t> </a:t>
            </a:r>
            <a:r>
              <a:rPr lang="en-US" sz="2000" dirty="0">
                <a:latin typeface="Times New Roman" panose="02020603050405020304" pitchFamily="18" charset="0"/>
                <a:cs typeface="Times New Roman" panose="02020603050405020304" pitchFamily="18" charset="0"/>
              </a:rPr>
              <a:t>Integrity failures affect application software which relies upon plugins, libraries, or modules from untrusted sources, repositories, and content delivery networks (CDNs). New 2021 vulnerability category in OWASP.</a:t>
            </a:r>
          </a:p>
          <a:p>
            <a:pPr algn="just"/>
            <a:r>
              <a:rPr lang="en-US" sz="2000" dirty="0">
                <a:latin typeface="Times New Roman" panose="02020603050405020304" pitchFamily="18" charset="0"/>
                <a:cs typeface="Times New Roman" panose="02020603050405020304" pitchFamily="18" charset="0"/>
              </a:rPr>
              <a:t>This category stands by itself for 2 reasons:</a:t>
            </a:r>
          </a:p>
          <a:p>
            <a:pPr lvl="1" indent="-342900" algn="just">
              <a:buFont typeface="+mj-lt"/>
              <a:buAutoNum type="arabicPeriod"/>
            </a:pPr>
            <a:r>
              <a:rPr lang="en-US" dirty="0">
                <a:latin typeface="Times New Roman" panose="02020603050405020304" pitchFamily="18" charset="0"/>
                <a:cs typeface="Times New Roman" panose="02020603050405020304" pitchFamily="18" charset="0"/>
              </a:rPr>
              <a:t>The A06:2021 category “Vulnerable and Outdated Components” groups vulnerabilities derived from individual software components while</a:t>
            </a:r>
            <a:r>
              <a:rPr lang="en-US" sz="1600"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A08 groups vulnerabilities injected into the payloads of otherwise benign artifacts before delivery</a:t>
            </a:r>
            <a:r>
              <a:rPr lang="en-US" dirty="0"/>
              <a:t>.</a:t>
            </a:r>
          </a:p>
          <a:p>
            <a:pPr lvl="1" indent="-342900" algn="just">
              <a:buFont typeface="+mj-lt"/>
              <a:buAutoNum type="arabicPeriod"/>
            </a:pPr>
            <a:r>
              <a:rPr lang="en-US" dirty="0">
                <a:latin typeface="Times New Roman" panose="02020603050405020304" pitchFamily="18" charset="0"/>
                <a:cs typeface="Times New Roman" panose="02020603050405020304" pitchFamily="18" charset="0"/>
              </a:rPr>
              <a:t>It remains the best category for deserializing untrusted data.</a:t>
            </a:r>
          </a:p>
          <a:p>
            <a:pPr algn="just"/>
            <a:r>
              <a:rPr lang="en-US" sz="2000" b="1" dirty="0">
                <a:latin typeface="Times New Roman" panose="02020603050405020304" pitchFamily="18" charset="0"/>
                <a:cs typeface="Times New Roman" panose="02020603050405020304" pitchFamily="18" charset="0"/>
              </a:rPr>
              <a:t>Types of attack</a:t>
            </a:r>
          </a:p>
          <a:p>
            <a:pPr lvl="1" algn="just"/>
            <a:r>
              <a:rPr lang="en-US" dirty="0">
                <a:latin typeface="Times New Roman" panose="02020603050405020304" pitchFamily="18" charset="0"/>
                <a:cs typeface="Times New Roman" panose="02020603050405020304" pitchFamily="18" charset="0"/>
              </a:rPr>
              <a:t>Update without signing. For example, home routers, set-top boxes and device firmware </a:t>
            </a:r>
          </a:p>
          <a:p>
            <a:pPr marL="450000" lvl="1" indent="0" algn="just">
              <a:buNone/>
            </a:pPr>
            <a:r>
              <a:rPr lang="en-US" dirty="0">
                <a:latin typeface="Times New Roman" panose="02020603050405020304" pitchFamily="18" charset="0"/>
                <a:cs typeface="Times New Roman" panose="02020603050405020304" pitchFamily="18" charset="0"/>
              </a:rPr>
              <a:t>do not verify updates via signed firmware.</a:t>
            </a:r>
          </a:p>
          <a:p>
            <a:pPr lvl="1" algn="just"/>
            <a:r>
              <a:rPr lang="en-US" sz="2000" dirty="0">
                <a:latin typeface="Times New Roman" panose="02020603050405020304" pitchFamily="18" charset="0"/>
                <a:cs typeface="Times New Roman" panose="02020603050405020304" pitchFamily="18" charset="0"/>
              </a:rPr>
              <a:t>SolarWinds malicious update.</a:t>
            </a:r>
          </a:p>
          <a:p>
            <a:pPr lvl="1" algn="just"/>
            <a:r>
              <a:rPr lang="en-US" sz="2000" dirty="0">
                <a:latin typeface="Times New Roman" panose="02020603050405020304" pitchFamily="18" charset="0"/>
                <a:cs typeface="Times New Roman" panose="02020603050405020304" pitchFamily="18" charset="0"/>
              </a:rPr>
              <a:t>Insecure Deserialization.</a:t>
            </a:r>
          </a:p>
          <a:p>
            <a:pPr algn="just"/>
            <a:r>
              <a:rPr lang="en-US" sz="2000" b="1" dirty="0">
                <a:latin typeface="Times New Roman" panose="02020603050405020304" pitchFamily="18" charset="0"/>
                <a:cs typeface="Times New Roman" panose="02020603050405020304" pitchFamily="18" charset="0"/>
              </a:rPr>
              <a:t>Prevention</a:t>
            </a:r>
          </a:p>
          <a:p>
            <a:pPr lvl="1" algn="just"/>
            <a:r>
              <a:rPr lang="en-US" dirty="0">
                <a:latin typeface="Times New Roman" panose="02020603050405020304" pitchFamily="18" charset="0"/>
                <a:cs typeface="Times New Roman" panose="02020603050405020304" pitchFamily="18" charset="0"/>
              </a:rPr>
              <a:t>Ensure libraries and dependencies consume trusted repositories.</a:t>
            </a:r>
          </a:p>
          <a:p>
            <a:pPr lvl="1" algn="just"/>
            <a:r>
              <a:rPr lang="en-US" sz="2000" dirty="0">
                <a:latin typeface="Times New Roman" panose="02020603050405020304" pitchFamily="18" charset="0"/>
                <a:cs typeface="Times New Roman" panose="02020603050405020304" pitchFamily="18" charset="0"/>
              </a:rPr>
              <a:t>Ensure CI/CD pipeline has adequate security configuration.</a:t>
            </a:r>
          </a:p>
          <a:p>
            <a:pPr lvl="1" algn="just"/>
            <a:r>
              <a:rPr lang="en-US" sz="2000" dirty="0">
                <a:effectLst/>
                <a:latin typeface="Times New Roman" panose="02020603050405020304" pitchFamily="18" charset="0"/>
                <a:ea typeface="Times New Roman" panose="02020603050405020304" pitchFamily="18" charset="0"/>
              </a:rPr>
              <a:t>Ensure unsigned or unencrypted serialized data is not sent to untrusted clients </a:t>
            </a:r>
          </a:p>
          <a:p>
            <a:pPr marL="450000" lvl="1" indent="0" algn="just">
              <a:buNone/>
            </a:pPr>
            <a:r>
              <a:rPr lang="en-US" sz="2000" dirty="0">
                <a:effectLst/>
                <a:latin typeface="Times New Roman" panose="02020603050405020304" pitchFamily="18" charset="0"/>
                <a:ea typeface="Times New Roman" panose="02020603050405020304" pitchFamily="18" charset="0"/>
              </a:rPr>
              <a:t>without integrity check or digital signature. </a:t>
            </a:r>
            <a:endParaRPr lang="en-US" sz="2000" dirty="0">
              <a:latin typeface="Times New Roman" panose="02020603050405020304" pitchFamily="18" charset="0"/>
              <a:cs typeface="Times New Roman" panose="02020603050405020304" pitchFamily="18" charset="0"/>
            </a:endParaRPr>
          </a:p>
          <a:p>
            <a:endParaRPr lang="el-GR" dirty="0"/>
          </a:p>
        </p:txBody>
      </p:sp>
      <p:pic>
        <p:nvPicPr>
          <p:cNvPr id="4" name="Εικόνα 3">
            <a:extLst>
              <a:ext uri="{FF2B5EF4-FFF2-40B4-BE49-F238E27FC236}">
                <a16:creationId xmlns:a16="http://schemas.microsoft.com/office/drawing/2014/main" id="{AFBF0279-BFD1-4C8E-88B1-7059860CEB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1031" y="3630967"/>
            <a:ext cx="3791211" cy="2526888"/>
          </a:xfrm>
          <a:prstGeom prst="rect">
            <a:avLst/>
          </a:prstGeom>
          <a:ln>
            <a:noFill/>
          </a:ln>
          <a:effectLst>
            <a:softEdge rad="112500"/>
          </a:effectLst>
        </p:spPr>
      </p:pic>
      <p:sp>
        <p:nvSpPr>
          <p:cNvPr id="7" name="TextBox 6">
            <a:extLst>
              <a:ext uri="{FF2B5EF4-FFF2-40B4-BE49-F238E27FC236}">
                <a16:creationId xmlns:a16="http://schemas.microsoft.com/office/drawing/2014/main" id="{107C248B-CBC9-41CE-A921-E14B558DAF8B}"/>
              </a:ext>
            </a:extLst>
          </p:cNvPr>
          <p:cNvSpPr txBox="1"/>
          <p:nvPr/>
        </p:nvSpPr>
        <p:spPr>
          <a:xfrm>
            <a:off x="924443" y="1351734"/>
            <a:ext cx="6094520" cy="369332"/>
          </a:xfrm>
          <a:prstGeom prst="rect">
            <a:avLst/>
          </a:prstGeom>
          <a:noFill/>
        </p:spPr>
        <p:txBody>
          <a:bodyPr wrap="square">
            <a:spAutoFit/>
          </a:bodyPr>
          <a:lstStyle/>
          <a:p>
            <a:r>
              <a:rPr lang="en-GB" sz="1800" dirty="0"/>
              <a:t>Software and data integrity failures :</a:t>
            </a:r>
            <a:endParaRPr lang="el-GR" dirty="0"/>
          </a:p>
        </p:txBody>
      </p:sp>
    </p:spTree>
    <p:extLst>
      <p:ext uri="{BB962C8B-B14F-4D97-AF65-F5344CB8AC3E}">
        <p14:creationId xmlns:p14="http://schemas.microsoft.com/office/powerpoint/2010/main" val="757747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8AC4F76F-0F80-4B51-8B42-6E3990E819D1}"/>
              </a:ext>
            </a:extLst>
          </p:cNvPr>
          <p:cNvSpPr>
            <a:spLocks noGrp="1"/>
          </p:cNvSpPr>
          <p:nvPr>
            <p:ph idx="1"/>
          </p:nvPr>
        </p:nvSpPr>
        <p:spPr>
          <a:xfrm>
            <a:off x="284142" y="1609458"/>
            <a:ext cx="10353762" cy="5022161"/>
          </a:xfrm>
        </p:spPr>
        <p:txBody>
          <a:bodyPr>
            <a:normAutofit fontScale="77500" lnSpcReduction="20000"/>
          </a:bodyPr>
          <a:lstStyle/>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Insecure Deserialization is a vulnerability where deserialization flaws allow an attacker to remotely execute code in the system.</a:t>
            </a:r>
          </a:p>
          <a:p>
            <a:r>
              <a:rPr lang="en-US" sz="2000" b="1" dirty="0">
                <a:latin typeface="Times New Roman" panose="02020603050405020304" pitchFamily="18" charset="0"/>
                <a:ea typeface="Calibri" panose="020F0502020204030204" pitchFamily="34" charset="0"/>
                <a:cs typeface="Times New Roman" panose="02020603050405020304" pitchFamily="18" charset="0"/>
              </a:rPr>
              <a:t>Types of attack:</a:t>
            </a:r>
          </a:p>
          <a:p>
            <a:pPr lvl="1"/>
            <a:r>
              <a:rPr lang="en-US" dirty="0">
                <a:latin typeface="Times New Roman" panose="02020603050405020304" pitchFamily="18" charset="0"/>
                <a:ea typeface="Calibri" panose="020F0502020204030204" pitchFamily="34" charset="0"/>
                <a:cs typeface="Times New Roman" panose="02020603050405020304" pitchFamily="18" charset="0"/>
              </a:rPr>
              <a:t>Object and data structure related attacks.</a:t>
            </a:r>
            <a:r>
              <a:rPr lang="en-US" sz="1200" dirty="0"/>
              <a:t> </a:t>
            </a:r>
            <a:r>
              <a:rPr lang="en-US" dirty="0">
                <a:latin typeface="Times New Roman" panose="02020603050405020304" pitchFamily="18" charset="0"/>
                <a:cs typeface="Times New Roman" panose="02020603050405020304" pitchFamily="18" charset="0"/>
              </a:rPr>
              <a:t>The attacker modifies application logic or achieves arbitrary remote code execution.</a:t>
            </a:r>
          </a:p>
          <a:p>
            <a:pPr lvl="1"/>
            <a:r>
              <a:rPr lang="en-US" sz="2000" dirty="0">
                <a:latin typeface="Times New Roman" panose="02020603050405020304" pitchFamily="18" charset="0"/>
                <a:ea typeface="Calibri" panose="020F0502020204030204" pitchFamily="34" charset="0"/>
                <a:cs typeface="Times New Roman" panose="02020603050405020304" pitchFamily="18" charset="0"/>
              </a:rPr>
              <a:t>A</a:t>
            </a:r>
            <a:r>
              <a:rPr lang="en-US" sz="2000" dirty="0">
                <a:latin typeface="Times New Roman" panose="02020603050405020304" pitchFamily="18" charset="0"/>
                <a:cs typeface="Times New Roman" panose="02020603050405020304" pitchFamily="18" charset="0"/>
              </a:rPr>
              <a:t>ccess-control-related attacks where existing data structures are used but the content is changed.</a:t>
            </a:r>
          </a:p>
          <a:p>
            <a:pPr marL="450000" lvl="1" indent="0">
              <a:buNone/>
            </a:pP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Detection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depends on the programming language.</a:t>
            </a:r>
          </a:p>
          <a:p>
            <a:pPr lvl="1"/>
            <a:r>
              <a:rPr lang="en-US" dirty="0">
                <a:latin typeface="Times New Roman" panose="02020603050405020304" pitchFamily="18" charset="0"/>
                <a:ea typeface="Calibri" panose="020F0502020204030204" pitchFamily="34" charset="0"/>
                <a:cs typeface="Times New Roman" panose="02020603050405020304" pitchFamily="18" charset="0"/>
              </a:rPr>
              <a:t>Java Deserialization Scanner</a:t>
            </a:r>
          </a:p>
          <a:p>
            <a:pPr lvl="1"/>
            <a:r>
              <a:rPr lang="en-US" sz="2000" dirty="0">
                <a:effectLst/>
                <a:latin typeface="Times New Roman" panose="02020603050405020304" pitchFamily="18" charset="0"/>
                <a:ea typeface="Calibri" panose="020F0502020204030204" pitchFamily="34" charset="0"/>
                <a:cs typeface="Times New Roman" panose="02020603050405020304" pitchFamily="18" charset="0"/>
              </a:rPr>
              <a:t>Serial Analyzer</a:t>
            </a:r>
          </a:p>
          <a:p>
            <a:pPr lvl="1"/>
            <a:r>
              <a:rPr lang="en-US" sz="2000" dirty="0" err="1">
                <a:latin typeface="Times New Roman" panose="02020603050405020304" pitchFamily="18" charset="0"/>
                <a:ea typeface="Calibri" panose="020F0502020204030204" pitchFamily="34" charset="0"/>
                <a:cs typeface="Times New Roman" panose="02020603050405020304" pitchFamily="18" charset="0"/>
              </a:rPr>
              <a:t>Jinfinity</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a:p>
            <a:pPr marL="450000" lvl="1" indent="0">
              <a:buNone/>
            </a:pP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dirty="0">
                <a:latin typeface="Times New Roman" panose="02020603050405020304" pitchFamily="18" charset="0"/>
                <a:ea typeface="Calibri" panose="020F0502020204030204" pitchFamily="34" charset="0"/>
                <a:cs typeface="Times New Roman" panose="02020603050405020304" pitchFamily="18" charset="0"/>
              </a:rPr>
              <a:t>Prevention</a:t>
            </a:r>
          </a:p>
          <a:p>
            <a:pPr lvl="1"/>
            <a:r>
              <a:rPr lang="en-US" dirty="0">
                <a:effectLst/>
                <a:latin typeface="Times New Roman" panose="02020603050405020304" pitchFamily="18" charset="0"/>
                <a:ea typeface="Calibri" panose="020F0502020204030204" pitchFamily="34" charset="0"/>
                <a:cs typeface="Times New Roman" panose="02020603050405020304" pitchFamily="18" charset="0"/>
              </a:rPr>
              <a:t>Reject deserialized objects from untrusted sources.</a:t>
            </a:r>
          </a:p>
          <a:p>
            <a:pPr lvl="1"/>
            <a:r>
              <a:rPr lang="en-US" sz="2000" dirty="0">
                <a:latin typeface="Times New Roman" panose="02020603050405020304" pitchFamily="18" charset="0"/>
                <a:ea typeface="Calibri" panose="020F0502020204030204" pitchFamily="34" charset="0"/>
                <a:cs typeface="Times New Roman" panose="02020603050405020304" pitchFamily="18" charset="0"/>
              </a:rPr>
              <a:t>Restrict network connectivity from servers sending deserialized objects.</a:t>
            </a:r>
            <a:endParaRPr lang="en-GB" sz="2000" dirty="0">
              <a:effectLst/>
              <a:latin typeface="Times New Roman" panose="02020603050405020304" pitchFamily="18" charset="0"/>
              <a:ea typeface="Calibri" panose="020F0502020204030204" pitchFamily="34" charset="0"/>
              <a:cs typeface="Times New Roman" panose="02020603050405020304" pitchFamily="18" charset="0"/>
            </a:endParaRPr>
          </a:p>
          <a:p>
            <a:pPr lvl="1"/>
            <a:r>
              <a:rPr lang="en-US" sz="2000" dirty="0">
                <a:latin typeface="Times New Roman" panose="02020603050405020304" pitchFamily="18" charset="0"/>
                <a:cs typeface="Times New Roman" panose="02020603050405020304" pitchFamily="18" charset="0"/>
              </a:rPr>
              <a:t>Isolate running code which deserializes in low privilege environments.</a:t>
            </a:r>
            <a:endParaRPr lang="el-GR" sz="2000" dirty="0">
              <a:latin typeface="Times New Roman" panose="02020603050405020304" pitchFamily="18" charset="0"/>
              <a:cs typeface="Times New Roman" panose="02020603050405020304" pitchFamily="18" charset="0"/>
            </a:endParaRPr>
          </a:p>
          <a:p>
            <a:endParaRPr lang="el-GR" dirty="0"/>
          </a:p>
        </p:txBody>
      </p:sp>
      <p:sp>
        <p:nvSpPr>
          <p:cNvPr id="4" name="Τίτλος 1">
            <a:extLst>
              <a:ext uri="{FF2B5EF4-FFF2-40B4-BE49-F238E27FC236}">
                <a16:creationId xmlns:a16="http://schemas.microsoft.com/office/drawing/2014/main" id="{E9AD43C1-3AB2-4C0C-A250-4CFCD42CF2A7}"/>
              </a:ext>
            </a:extLst>
          </p:cNvPr>
          <p:cNvSpPr>
            <a:spLocks noGrp="1"/>
          </p:cNvSpPr>
          <p:nvPr>
            <p:ph type="title"/>
          </p:nvPr>
        </p:nvSpPr>
        <p:spPr>
          <a:xfrm>
            <a:off x="913795" y="378780"/>
            <a:ext cx="10353762" cy="970450"/>
          </a:xfrm>
        </p:spPr>
        <p:txBody>
          <a:bodyPr>
            <a:noAutofit/>
          </a:bodyPr>
          <a:lstStyle/>
          <a:p>
            <a:r>
              <a:rPr lang="en-GB" sz="2800" dirty="0"/>
              <a:t>A8:2021- Software and Data Integrity Failures </a:t>
            </a:r>
            <a:r>
              <a:rPr lang="en-GB" sz="2800" dirty="0">
                <a:sym typeface="Wingdings" panose="05000000000000000000" pitchFamily="2" charset="2"/>
              </a:rPr>
              <a:t> A8:2017-Insecure Deserialization</a:t>
            </a:r>
            <a:endParaRPr lang="el-GR" sz="2800" dirty="0"/>
          </a:p>
        </p:txBody>
      </p:sp>
      <p:sp>
        <p:nvSpPr>
          <p:cNvPr id="5" name="Rectangle 1">
            <a:extLst>
              <a:ext uri="{FF2B5EF4-FFF2-40B4-BE49-F238E27FC236}">
                <a16:creationId xmlns:a16="http://schemas.microsoft.com/office/drawing/2014/main" id="{1C82E6CC-50F2-400F-B5FC-FBD4804AB709}"/>
              </a:ext>
            </a:extLst>
          </p:cNvPr>
          <p:cNvSpPr>
            <a:spLocks noChangeArrowheads="1"/>
          </p:cNvSpPr>
          <p:nvPr/>
        </p:nvSpPr>
        <p:spPr bwMode="auto">
          <a:xfrm>
            <a:off x="7529536" y="3864152"/>
            <a:ext cx="3957429" cy="2246769"/>
          </a:xfrm>
          <a:prstGeom prst="rect">
            <a:avLst/>
          </a:prstGeom>
          <a:solidFill>
            <a:schemeClr val="tx2">
              <a:lumMod val="5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GB" altLang="el-GR"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 PHP forum uses PHP object serialization to save a “super” cookie, containing the user’s user ID, role, password hash, and other state:</a:t>
            </a:r>
            <a:br>
              <a:rPr kumimoji="0" lang="en-GB" altLang="el-GR"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GB" altLang="el-GR" sz="1400" b="1" i="0" u="none" strike="noStrike" cap="none" normalizeH="0" baseline="0" dirty="0">
                <a:ln>
                  <a:noFill/>
                </a:ln>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a:4:{i:0;i:132;i:1;s:7:"Mallory";i:2;s:4:"user";</a:t>
            </a:r>
          </a:p>
          <a:p>
            <a:pPr marL="0" marR="0" lvl="0" indent="0" defTabSz="914400" rtl="0" eaLnBrk="0" fontAlgn="base" latinLnBrk="0" hangingPunct="0">
              <a:lnSpc>
                <a:spcPct val="100000"/>
              </a:lnSpc>
              <a:spcBef>
                <a:spcPct val="0"/>
              </a:spcBef>
              <a:spcAft>
                <a:spcPct val="0"/>
              </a:spcAft>
              <a:buClrTx/>
              <a:buSzTx/>
              <a:buFontTx/>
              <a:buNone/>
              <a:tabLst/>
            </a:pPr>
            <a:r>
              <a:rPr kumimoji="0" lang="en-GB" altLang="el-GR" sz="1400" b="1" i="0" u="none" strike="noStrike" cap="none" normalizeH="0" baseline="0" dirty="0">
                <a:ln>
                  <a:noFill/>
                </a:ln>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i:3;s:32:"b6a8b3bea87fe0e05022f8f3c88bc960";}</a:t>
            </a:r>
          </a:p>
          <a:p>
            <a:pPr marL="0" marR="0" lvl="0" indent="0" defTabSz="914400" rtl="0" eaLnBrk="0" fontAlgn="base" latinLnBrk="0" hangingPunct="0">
              <a:lnSpc>
                <a:spcPct val="100000"/>
              </a:lnSpc>
              <a:spcBef>
                <a:spcPct val="0"/>
              </a:spcBef>
              <a:spcAft>
                <a:spcPct val="0"/>
              </a:spcAft>
              <a:buClrTx/>
              <a:buSzTx/>
              <a:buFontTx/>
              <a:buNone/>
              <a:tabLst/>
            </a:pPr>
            <a:br>
              <a:rPr kumimoji="0" lang="en-GB" altLang="el-GR" sz="1400" b="1" i="0" u="none" strike="noStrike" cap="none" normalizeH="0" baseline="0" dirty="0">
                <a:ln>
                  <a:noFill/>
                </a:ln>
                <a:solidFill>
                  <a:srgbClr val="B22222"/>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GB" altLang="el-GR"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An attacker changes the serialized object to give themselves admin privileges:</a:t>
            </a:r>
            <a:br>
              <a:rPr kumimoji="0" lang="en-GB" altLang="el-GR" sz="1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GB" altLang="el-GR" sz="1400" b="1" i="0" u="none" strike="noStrike" cap="none" normalizeH="0" baseline="0" dirty="0">
                <a:ln>
                  <a:noFill/>
                </a:ln>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a:4:{i:0;i:1;i:1;s:5:"Alice";i:2;s:5:"admin";</a:t>
            </a:r>
            <a:br>
              <a:rPr kumimoji="0" lang="en-GB" altLang="el-GR" sz="1400" b="1" i="0" u="none" strike="noStrike" cap="none" normalizeH="0" baseline="0" dirty="0">
                <a:ln>
                  <a:noFill/>
                </a:ln>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br>
            <a:r>
              <a:rPr kumimoji="0" lang="en-GB" altLang="el-GR" sz="1400" b="1" i="0" u="none" strike="noStrike" cap="none" normalizeH="0" baseline="0" dirty="0">
                <a:ln>
                  <a:noFill/>
                </a:ln>
                <a:solidFill>
                  <a:schemeClr val="bg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i:3;s:32:"b6a8b3bea87fe0e05022f8f3c88bc960";}</a:t>
            </a:r>
            <a:endParaRPr kumimoji="0" lang="en-GB" altLang="el-GR" sz="1400" b="0" i="0" u="none" strike="noStrike" cap="none" normalizeH="0" baseline="0" dirty="0">
              <a:ln>
                <a:noFill/>
              </a:ln>
              <a:solidFill>
                <a:schemeClr val="bg1">
                  <a:lumMod val="95000"/>
                  <a:lumOff val="5000"/>
                </a:schemeClr>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CBA2F62-3030-499B-BD93-7E8C910AC4C2}"/>
              </a:ext>
            </a:extLst>
          </p:cNvPr>
          <p:cNvSpPr txBox="1"/>
          <p:nvPr/>
        </p:nvSpPr>
        <p:spPr>
          <a:xfrm>
            <a:off x="8079050" y="3466730"/>
            <a:ext cx="2751708" cy="369332"/>
          </a:xfrm>
          <a:prstGeom prst="rect">
            <a:avLst/>
          </a:prstGeom>
          <a:noFill/>
        </p:spPr>
        <p:txBody>
          <a:bodyPr wrap="square" rtlCol="0">
            <a:spAutoFit/>
          </a:bodyPr>
          <a:lstStyle/>
          <a:p>
            <a:r>
              <a:rPr lang="en-US" dirty="0"/>
              <a:t>Attack Example Scenario</a:t>
            </a:r>
            <a:endParaRPr lang="el-GR" dirty="0"/>
          </a:p>
        </p:txBody>
      </p:sp>
      <p:sp>
        <p:nvSpPr>
          <p:cNvPr id="9" name="TextBox 8">
            <a:extLst>
              <a:ext uri="{FF2B5EF4-FFF2-40B4-BE49-F238E27FC236}">
                <a16:creationId xmlns:a16="http://schemas.microsoft.com/office/drawing/2014/main" id="{38083BBD-1B0C-4B7C-B9C5-5B0D0DECF9D8}"/>
              </a:ext>
            </a:extLst>
          </p:cNvPr>
          <p:cNvSpPr txBox="1"/>
          <p:nvPr/>
        </p:nvSpPr>
        <p:spPr>
          <a:xfrm>
            <a:off x="346286" y="1240126"/>
            <a:ext cx="3160394" cy="369332"/>
          </a:xfrm>
          <a:prstGeom prst="rect">
            <a:avLst/>
          </a:prstGeom>
          <a:noFill/>
        </p:spPr>
        <p:txBody>
          <a:bodyPr wrap="square">
            <a:spAutoFit/>
          </a:bodyPr>
          <a:lstStyle/>
          <a:p>
            <a:r>
              <a:rPr lang="en-GB" sz="1800" dirty="0">
                <a:sym typeface="Wingdings" panose="05000000000000000000" pitchFamily="2" charset="2"/>
              </a:rPr>
              <a:t>Insecure Deserialization:</a:t>
            </a:r>
            <a:endParaRPr lang="el-GR" dirty="0"/>
          </a:p>
        </p:txBody>
      </p:sp>
    </p:spTree>
    <p:extLst>
      <p:ext uri="{BB962C8B-B14F-4D97-AF65-F5344CB8AC3E}">
        <p14:creationId xmlns:p14="http://schemas.microsoft.com/office/powerpoint/2010/main" val="3767668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Εικόνα 3">
            <a:extLst>
              <a:ext uri="{FF2B5EF4-FFF2-40B4-BE49-F238E27FC236}">
                <a16:creationId xmlns:a16="http://schemas.microsoft.com/office/drawing/2014/main" id="{063FF68C-C48A-433D-B3B2-22187A8729AE}"/>
              </a:ext>
            </a:extLst>
          </p:cNvPr>
          <p:cNvPicPr>
            <a:picLocks noChangeAspect="1"/>
          </p:cNvPicPr>
          <p:nvPr/>
        </p:nvPicPr>
        <p:blipFill rotWithShape="1">
          <a:blip r:embed="rId2">
            <a:alphaModFix amt="20000"/>
            <a:extLst>
              <a:ext uri="{BEBA8EAE-BF5A-486C-A8C5-ECC9F3942E4B}">
                <a14:imgProps xmlns:a14="http://schemas.microsoft.com/office/drawing/2010/main">
                  <a14:imgLayer r:embed="rId3">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2" name="Τίτλος 1">
            <a:extLst>
              <a:ext uri="{FF2B5EF4-FFF2-40B4-BE49-F238E27FC236}">
                <a16:creationId xmlns:a16="http://schemas.microsoft.com/office/drawing/2014/main" id="{A495FE15-4E17-4BED-ADE1-8456BA5F8CA5}"/>
              </a:ext>
            </a:extLst>
          </p:cNvPr>
          <p:cNvSpPr>
            <a:spLocks noGrp="1"/>
          </p:cNvSpPr>
          <p:nvPr>
            <p:ph type="title"/>
          </p:nvPr>
        </p:nvSpPr>
        <p:spPr>
          <a:xfrm>
            <a:off x="913795" y="609600"/>
            <a:ext cx="10353762" cy="970450"/>
          </a:xfrm>
        </p:spPr>
        <p:txBody>
          <a:bodyPr>
            <a:normAutofit/>
          </a:bodyPr>
          <a:lstStyle/>
          <a:p>
            <a:pPr>
              <a:lnSpc>
                <a:spcPct val="90000"/>
              </a:lnSpc>
            </a:pPr>
            <a:r>
              <a:rPr lang="en-GB" sz="1900" dirty="0"/>
              <a:t>A09:2021 – Security Logging and Monitoring Failures </a:t>
            </a:r>
            <a:r>
              <a:rPr lang="en-GB" sz="1900" dirty="0">
                <a:sym typeface="Wingdings" panose="05000000000000000000" pitchFamily="2" charset="2"/>
              </a:rPr>
              <a:t> </a:t>
            </a:r>
            <a:r>
              <a:rPr lang="en-GB" sz="1900" dirty="0"/>
              <a:t>A10:2017 - Insufficient Logging &amp; Monitoring </a:t>
            </a:r>
            <a:br>
              <a:rPr lang="el-GR" sz="1900" dirty="0"/>
            </a:br>
            <a:endParaRPr lang="el-GR" sz="1900" dirty="0"/>
          </a:p>
        </p:txBody>
      </p:sp>
      <p:sp>
        <p:nvSpPr>
          <p:cNvPr id="3" name="Θέση περιεχομένου 2">
            <a:extLst>
              <a:ext uri="{FF2B5EF4-FFF2-40B4-BE49-F238E27FC236}">
                <a16:creationId xmlns:a16="http://schemas.microsoft.com/office/drawing/2014/main" id="{1CD351E0-539A-4148-9031-6734F4BD7518}"/>
              </a:ext>
            </a:extLst>
          </p:cNvPr>
          <p:cNvSpPr>
            <a:spLocks noGrp="1"/>
          </p:cNvSpPr>
          <p:nvPr>
            <p:ph idx="1"/>
          </p:nvPr>
        </p:nvSpPr>
        <p:spPr>
          <a:xfrm>
            <a:off x="913795" y="1732449"/>
            <a:ext cx="10353762" cy="4058751"/>
          </a:xfrm>
        </p:spPr>
        <p:txBody>
          <a:bodyPr anchor="ctr">
            <a:normAutofit/>
          </a:bodyPr>
          <a:lstStyle/>
          <a:p>
            <a:pPr>
              <a:lnSpc>
                <a:spcPct val="90000"/>
              </a:lnSpc>
            </a:pPr>
            <a:r>
              <a:rPr lang="en-GB" sz="1300">
                <a:latin typeface="Times New Roman" panose="02020603050405020304" pitchFamily="18" charset="0"/>
                <a:ea typeface="Calibri" panose="020F0502020204030204" pitchFamily="34" charset="0"/>
                <a:cs typeface="Times New Roman" panose="02020603050405020304" pitchFamily="18" charset="0"/>
              </a:rPr>
              <a:t>I</a:t>
            </a:r>
            <a:r>
              <a:rPr lang="en-GB" sz="1300">
                <a:effectLst/>
                <a:latin typeface="Times New Roman" panose="02020603050405020304" pitchFamily="18" charset="0"/>
                <a:ea typeface="Calibri" panose="020F0502020204030204" pitchFamily="34" charset="0"/>
                <a:cs typeface="Times New Roman" panose="02020603050405020304" pitchFamily="18" charset="0"/>
              </a:rPr>
              <a:t>nsufficient logging and monitoring is, missing security critical information logs or lack of proper log format, context, storage, security and timely response to detect an incident or breach.</a:t>
            </a:r>
          </a:p>
          <a:p>
            <a:pPr>
              <a:lnSpc>
                <a:spcPct val="90000"/>
              </a:lnSpc>
            </a:pPr>
            <a:r>
              <a:rPr lang="en-GB" sz="1300" b="1">
                <a:latin typeface="Times New Roman" panose="02020603050405020304" pitchFamily="18" charset="0"/>
                <a:cs typeface="Times New Roman" panose="02020603050405020304" pitchFamily="18" charset="0"/>
              </a:rPr>
              <a:t>Types of attack: </a:t>
            </a:r>
            <a:r>
              <a:rPr lang="en-US" sz="1300">
                <a:latin typeface="Times New Roman" panose="02020603050405020304" pitchFamily="18" charset="0"/>
                <a:cs typeface="Times New Roman" panose="02020603050405020304" pitchFamily="18" charset="0"/>
              </a:rPr>
              <a:t>Botnet Attacks, DNS Attacks, Insider Threats.</a:t>
            </a:r>
          </a:p>
          <a:p>
            <a:pPr>
              <a:lnSpc>
                <a:spcPct val="90000"/>
              </a:lnSpc>
            </a:pPr>
            <a:r>
              <a:rPr lang="en-US" sz="1300">
                <a:latin typeface="Times New Roman" panose="02020603050405020304" pitchFamily="18" charset="0"/>
                <a:cs typeface="Times New Roman" panose="02020603050405020304" pitchFamily="18" charset="0"/>
              </a:rPr>
              <a:t>Fundamental reasons causing insufficient logging &amp; monitoring systems:</a:t>
            </a:r>
          </a:p>
          <a:p>
            <a:pPr lvl="1">
              <a:lnSpc>
                <a:spcPct val="90000"/>
              </a:lnSpc>
            </a:pPr>
            <a:r>
              <a:rPr lang="en-US" sz="1300">
                <a:latin typeface="Times New Roman" panose="02020603050405020304" pitchFamily="18" charset="0"/>
                <a:cs typeface="Times New Roman" panose="02020603050405020304" pitchFamily="18" charset="0"/>
              </a:rPr>
              <a:t>Unlogged events and transactions.</a:t>
            </a:r>
          </a:p>
          <a:p>
            <a:pPr lvl="1">
              <a:lnSpc>
                <a:spcPct val="90000"/>
              </a:lnSpc>
            </a:pPr>
            <a:r>
              <a:rPr lang="en-US" sz="1300">
                <a:latin typeface="Times New Roman" panose="02020603050405020304" pitchFamily="18" charset="0"/>
                <a:cs typeface="Times New Roman" panose="02020603050405020304" pitchFamily="18" charset="0"/>
              </a:rPr>
              <a:t>Missing log backups &amp; </a:t>
            </a:r>
            <a:r>
              <a:rPr lang="en-US" sz="1300"/>
              <a:t> </a:t>
            </a:r>
            <a:r>
              <a:rPr lang="en-US" sz="1300">
                <a:latin typeface="Times New Roman" panose="02020603050405020304" pitchFamily="18" charset="0"/>
                <a:cs typeface="Times New Roman" panose="02020603050405020304" pitchFamily="18" charset="0"/>
              </a:rPr>
              <a:t>breach escalation plans.</a:t>
            </a:r>
          </a:p>
          <a:p>
            <a:pPr lvl="1">
              <a:lnSpc>
                <a:spcPct val="90000"/>
              </a:lnSpc>
            </a:pPr>
            <a:r>
              <a:rPr lang="en-US" sz="1300">
                <a:latin typeface="Times New Roman" panose="02020603050405020304" pitchFamily="18" charset="0"/>
                <a:cs typeface="Times New Roman" panose="02020603050405020304" pitchFamily="18" charset="0"/>
              </a:rPr>
              <a:t>Poor authentication management. </a:t>
            </a:r>
          </a:p>
          <a:p>
            <a:pPr lvl="1">
              <a:lnSpc>
                <a:spcPct val="90000"/>
              </a:lnSpc>
            </a:pPr>
            <a:r>
              <a:rPr lang="en-US" sz="1300">
                <a:latin typeface="Times New Roman" panose="02020603050405020304" pitchFamily="18" charset="0"/>
                <a:cs typeface="Times New Roman" panose="02020603050405020304" pitchFamily="18" charset="0"/>
              </a:rPr>
              <a:t>Ineffective training on logging and monitoring</a:t>
            </a:r>
          </a:p>
          <a:p>
            <a:pPr>
              <a:lnSpc>
                <a:spcPct val="90000"/>
              </a:lnSpc>
            </a:pPr>
            <a:r>
              <a:rPr lang="en-US" sz="1300">
                <a:latin typeface="Times New Roman" panose="02020603050405020304" pitchFamily="18" charset="0"/>
                <a:cs typeface="Times New Roman" panose="02020603050405020304" pitchFamily="18" charset="0"/>
              </a:rPr>
              <a:t>Prevention</a:t>
            </a:r>
          </a:p>
          <a:p>
            <a:pPr lvl="1">
              <a:lnSpc>
                <a:spcPct val="90000"/>
              </a:lnSpc>
            </a:pPr>
            <a:r>
              <a:rPr lang="en-US" sz="1300">
                <a:latin typeface="Times New Roman" panose="02020603050405020304" pitchFamily="18" charset="0"/>
                <a:cs typeface="Times New Roman" panose="02020603050405020304" pitchFamily="18" charset="0"/>
              </a:rPr>
              <a:t>Ensure login, access control failures, and server-side input validation failures are logged with sufficient user context for suspicious accounts identification.</a:t>
            </a:r>
          </a:p>
          <a:p>
            <a:pPr lvl="1">
              <a:lnSpc>
                <a:spcPct val="90000"/>
              </a:lnSpc>
            </a:pPr>
            <a:r>
              <a:rPr lang="en-US" sz="1300">
                <a:latin typeface="Times New Roman" panose="02020603050405020304" pitchFamily="18" charset="0"/>
                <a:cs typeface="Times New Roman" panose="02020603050405020304" pitchFamily="18" charset="0"/>
              </a:rPr>
              <a:t>Ensure high-value transactions have an audit trail with integrity controls to prevent tampering or deletion, such as append-only database tables.</a:t>
            </a:r>
          </a:p>
          <a:p>
            <a:pPr lvl="1">
              <a:lnSpc>
                <a:spcPct val="90000"/>
              </a:lnSpc>
            </a:pPr>
            <a:r>
              <a:rPr lang="en-US" sz="1300">
                <a:latin typeface="Times New Roman" panose="02020603050405020304" pitchFamily="18" charset="0"/>
                <a:cs typeface="Times New Roman" panose="02020603050405020304" pitchFamily="18" charset="0"/>
              </a:rPr>
              <a:t>Establish effective monitoring and alerting to detect and respond to suspicious activities in a timely fashion.</a:t>
            </a:r>
          </a:p>
          <a:p>
            <a:pPr lvl="1">
              <a:lnSpc>
                <a:spcPct val="90000"/>
              </a:lnSpc>
            </a:pPr>
            <a:r>
              <a:rPr lang="en-US" sz="1300">
                <a:latin typeface="Times New Roman" panose="02020603050405020304" pitchFamily="18" charset="0"/>
                <a:cs typeface="Times New Roman" panose="02020603050405020304" pitchFamily="18" charset="0"/>
              </a:rPr>
              <a:t>Use application protection framework such as </a:t>
            </a:r>
            <a:r>
              <a:rPr lang="en-US" sz="1300" err="1">
                <a:latin typeface="Times New Roman" panose="02020603050405020304" pitchFamily="18" charset="0"/>
                <a:cs typeface="Times New Roman" panose="02020603050405020304" pitchFamily="18" charset="0"/>
              </a:rPr>
              <a:t>AppSensor</a:t>
            </a:r>
            <a:r>
              <a:rPr lang="en-US" sz="1300">
                <a:latin typeface="Times New Roman" panose="02020603050405020304" pitchFamily="18" charset="0"/>
                <a:cs typeface="Times New Roman" panose="02020603050405020304" pitchFamily="18" charset="0"/>
              </a:rPr>
              <a:t>.</a:t>
            </a:r>
            <a:endParaRPr lang="el-GR" sz="1300"/>
          </a:p>
        </p:txBody>
      </p:sp>
    </p:spTree>
    <p:extLst>
      <p:ext uri="{BB962C8B-B14F-4D97-AF65-F5344CB8AC3E}">
        <p14:creationId xmlns:p14="http://schemas.microsoft.com/office/powerpoint/2010/main" val="5054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31FABF68-74CE-4EB5-81B7-75E6FF3E1CE2}"/>
              </a:ext>
            </a:extLst>
          </p:cNvPr>
          <p:cNvSpPr>
            <a:spLocks noGrp="1"/>
          </p:cNvSpPr>
          <p:nvPr>
            <p:ph type="title"/>
          </p:nvPr>
        </p:nvSpPr>
        <p:spPr>
          <a:xfrm>
            <a:off x="5095784" y="609600"/>
            <a:ext cx="6507332" cy="970450"/>
          </a:xfrm>
        </p:spPr>
        <p:txBody>
          <a:bodyPr>
            <a:noAutofit/>
          </a:bodyPr>
          <a:lstStyle/>
          <a:p>
            <a:pPr>
              <a:lnSpc>
                <a:spcPct val="90000"/>
              </a:lnSpc>
            </a:pPr>
            <a:r>
              <a:rPr lang="en-GB" sz="2400" dirty="0"/>
              <a:t>A10:2021 – Server-Side Request Forgery (SSRF) NEW</a:t>
            </a:r>
            <a:br>
              <a:rPr lang="el-GR" sz="2400" dirty="0"/>
            </a:br>
            <a:endParaRPr lang="el-GR" sz="2400" dirty="0"/>
          </a:p>
        </p:txBody>
      </p:sp>
      <p:pic>
        <p:nvPicPr>
          <p:cNvPr id="11" name="Picture 8">
            <a:extLst>
              <a:ext uri="{FF2B5EF4-FFF2-40B4-BE49-F238E27FC236}">
                <a16:creationId xmlns:a16="http://schemas.microsoft.com/office/drawing/2014/main" id="{5405F23C-C82E-4181-95EA-321F3D891A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50" y="1"/>
            <a:ext cx="4966697" cy="6858000"/>
          </a:xfrm>
          <a:prstGeom prst="rect">
            <a:avLst/>
          </a:prstGeom>
        </p:spPr>
      </p:pic>
      <p:pic>
        <p:nvPicPr>
          <p:cNvPr id="4" name="Εικόνα 3">
            <a:extLst>
              <a:ext uri="{FF2B5EF4-FFF2-40B4-BE49-F238E27FC236}">
                <a16:creationId xmlns:a16="http://schemas.microsoft.com/office/drawing/2014/main" id="{4BC89AD3-B77C-417E-8314-3B5A8C160F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15" y="1846075"/>
            <a:ext cx="4003193" cy="2698152"/>
          </a:xfrm>
          <a:prstGeom prst="rect">
            <a:avLst/>
          </a:prstGeom>
        </p:spPr>
      </p:pic>
      <p:sp>
        <p:nvSpPr>
          <p:cNvPr id="3" name="Θέση περιεχομένου 2">
            <a:extLst>
              <a:ext uri="{FF2B5EF4-FFF2-40B4-BE49-F238E27FC236}">
                <a16:creationId xmlns:a16="http://schemas.microsoft.com/office/drawing/2014/main" id="{E8FADB4A-0214-4349-AFE1-3B67E2D481AF}"/>
              </a:ext>
            </a:extLst>
          </p:cNvPr>
          <p:cNvSpPr>
            <a:spLocks noGrp="1"/>
          </p:cNvSpPr>
          <p:nvPr>
            <p:ph idx="1"/>
          </p:nvPr>
        </p:nvSpPr>
        <p:spPr>
          <a:xfrm>
            <a:off x="5279472" y="1580050"/>
            <a:ext cx="6792554" cy="5044486"/>
          </a:xfrm>
        </p:spPr>
        <p:txBody>
          <a:bodyPr anchor="ctr">
            <a:normAutofit/>
          </a:bodyPr>
          <a:lstStyle/>
          <a:p>
            <a:pPr>
              <a:lnSpc>
                <a:spcPct val="90000"/>
              </a:lnSpc>
              <a:buClr>
                <a:srgbClr val="ED69A7"/>
              </a:buClr>
            </a:pPr>
            <a:r>
              <a:rPr lang="en-US" sz="1400" dirty="0">
                <a:latin typeface="Times New Roman" panose="02020603050405020304" pitchFamily="18" charset="0"/>
                <a:cs typeface="Times New Roman" panose="02020603050405020304" pitchFamily="18" charset="0"/>
              </a:rPr>
              <a:t>In a Server-Side Request Forgery (SSRF) attack, the attacker can abuse functionality on the server to read or update internal resources. This kind of attacks allow an attacker to make requests to any domains through a vulnerable server by making the server connect back to itself, to an internal service or resource, or to its own cloud provider.</a:t>
            </a:r>
          </a:p>
          <a:p>
            <a:pPr marL="0" indent="0">
              <a:lnSpc>
                <a:spcPct val="90000"/>
              </a:lnSpc>
              <a:buClr>
                <a:srgbClr val="ED69A7"/>
              </a:buClr>
              <a:buNone/>
            </a:pPr>
            <a:endParaRPr lang="en-US" sz="1400" dirty="0">
              <a:latin typeface="Times New Roman" panose="02020603050405020304" pitchFamily="18" charset="0"/>
              <a:cs typeface="Times New Roman" panose="02020603050405020304" pitchFamily="18" charset="0"/>
            </a:endParaRPr>
          </a:p>
          <a:p>
            <a:pPr>
              <a:lnSpc>
                <a:spcPct val="90000"/>
              </a:lnSpc>
              <a:buClr>
                <a:srgbClr val="ED69A7"/>
              </a:buClr>
            </a:pPr>
            <a:r>
              <a:rPr lang="en-US" sz="1400" b="1" dirty="0">
                <a:latin typeface="Times New Roman" panose="02020603050405020304" pitchFamily="18" charset="0"/>
                <a:cs typeface="Times New Roman" panose="02020603050405020304" pitchFamily="18" charset="0"/>
              </a:rPr>
              <a:t>Types of attack</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Attack Against the Server—Injecting SSRF Payloads. </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XSPA—Port Scanning on the Server. </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Obtaining Access to Cloud Provider Metadata.</a:t>
            </a:r>
          </a:p>
          <a:p>
            <a:pPr>
              <a:lnSpc>
                <a:spcPct val="90000"/>
              </a:lnSpc>
              <a:buClr>
                <a:srgbClr val="ED69A7"/>
              </a:buClr>
            </a:pPr>
            <a:r>
              <a:rPr lang="en-US" sz="1400" b="1" dirty="0">
                <a:latin typeface="Times New Roman" panose="02020603050405020304" pitchFamily="18" charset="0"/>
                <a:cs typeface="Times New Roman" panose="02020603050405020304" pitchFamily="18" charset="0"/>
              </a:rPr>
              <a:t>Detection</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Dynamic application security testing (DAST) for vulnerability scanning such as </a:t>
            </a:r>
            <a:r>
              <a:rPr lang="en-US" sz="1400" dirty="0" err="1">
                <a:latin typeface="Times New Roman" panose="02020603050405020304" pitchFamily="18" charset="0"/>
                <a:cs typeface="Times New Roman" panose="02020603050405020304" pitchFamily="18" charset="0"/>
              </a:rPr>
              <a:t>Netsparker</a:t>
            </a:r>
            <a:r>
              <a:rPr lang="en-US" sz="1400" dirty="0">
                <a:latin typeface="Times New Roman" panose="02020603050405020304" pitchFamily="18" charset="0"/>
                <a:cs typeface="Times New Roman" panose="02020603050405020304" pitchFamily="18" charset="0"/>
              </a:rPr>
              <a:t>.</a:t>
            </a:r>
          </a:p>
          <a:p>
            <a:pPr>
              <a:lnSpc>
                <a:spcPct val="90000"/>
              </a:lnSpc>
              <a:buClr>
                <a:srgbClr val="ED69A7"/>
              </a:buClr>
            </a:pPr>
            <a:r>
              <a:rPr lang="en-US" sz="1400" dirty="0">
                <a:latin typeface="Times New Roman" panose="02020603050405020304" pitchFamily="18" charset="0"/>
                <a:cs typeface="Times New Roman" panose="02020603050405020304" pitchFamily="18" charset="0"/>
              </a:rPr>
              <a:t>Prevention</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implement firewall policies.</a:t>
            </a:r>
          </a:p>
          <a:p>
            <a:pPr lvl="1">
              <a:lnSpc>
                <a:spcPct val="90000"/>
              </a:lnSpc>
              <a:buClr>
                <a:srgbClr val="ED69A7"/>
              </a:buClr>
            </a:pPr>
            <a:r>
              <a:rPr lang="en-US" sz="1400" dirty="0">
                <a:latin typeface="Times New Roman" panose="02020603050405020304" pitchFamily="18" charset="0"/>
                <a:cs typeface="Times New Roman" panose="02020603050405020304" pitchFamily="18" charset="0"/>
              </a:rPr>
              <a:t>Implement HTTP CONNECT proxy (Smokescreen).</a:t>
            </a:r>
            <a:endParaRPr lang="el-GR" sz="1400" dirty="0">
              <a:latin typeface="Times New Roman" panose="02020603050405020304" pitchFamily="18" charset="0"/>
              <a:cs typeface="Times New Roman" panose="02020603050405020304" pitchFamily="18" charset="0"/>
            </a:endParaRPr>
          </a:p>
          <a:p>
            <a:pPr>
              <a:lnSpc>
                <a:spcPct val="90000"/>
              </a:lnSpc>
              <a:buClr>
                <a:srgbClr val="ED69A7"/>
              </a:buClr>
            </a:pPr>
            <a:endParaRPr lang="el-GR" sz="1000" dirty="0"/>
          </a:p>
        </p:txBody>
      </p:sp>
    </p:spTree>
    <p:extLst>
      <p:ext uri="{BB962C8B-B14F-4D97-AF65-F5344CB8AC3E}">
        <p14:creationId xmlns:p14="http://schemas.microsoft.com/office/powerpoint/2010/main" val="1706471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4EE6C3F-D37C-4DD0-ACD2-2AE538BB4C0E}"/>
              </a:ext>
            </a:extLst>
          </p:cNvPr>
          <p:cNvSpPr>
            <a:spLocks noGrp="1"/>
          </p:cNvSpPr>
          <p:nvPr>
            <p:ph type="title"/>
          </p:nvPr>
        </p:nvSpPr>
        <p:spPr>
          <a:xfrm>
            <a:off x="856975" y="39513"/>
            <a:ext cx="10353762" cy="970450"/>
          </a:xfrm>
        </p:spPr>
        <p:txBody>
          <a:bodyPr>
            <a:normAutofit fontScale="90000"/>
          </a:bodyPr>
          <a:lstStyle/>
          <a:p>
            <a:r>
              <a:rPr lang="en-GB" dirty="0"/>
              <a:t>OWASP Top Ten Changes Between 2010 and 2013</a:t>
            </a:r>
            <a:endParaRPr lang="el-GR" dirty="0"/>
          </a:p>
        </p:txBody>
      </p:sp>
      <p:sp>
        <p:nvSpPr>
          <p:cNvPr id="20" name="TextBox 19">
            <a:extLst>
              <a:ext uri="{FF2B5EF4-FFF2-40B4-BE49-F238E27FC236}">
                <a16:creationId xmlns:a16="http://schemas.microsoft.com/office/drawing/2014/main" id="{E397FD38-C087-4DD4-9FD6-5B2BC888D210}"/>
              </a:ext>
            </a:extLst>
          </p:cNvPr>
          <p:cNvSpPr txBox="1"/>
          <p:nvPr/>
        </p:nvSpPr>
        <p:spPr>
          <a:xfrm>
            <a:off x="887487" y="848428"/>
            <a:ext cx="10447538" cy="671915"/>
          </a:xfrm>
          <a:prstGeom prst="rect">
            <a:avLst/>
          </a:prstGeom>
          <a:noFill/>
        </p:spPr>
        <p:txBody>
          <a:bodyPr wrap="square">
            <a:spAutoFit/>
          </a:bodyPr>
          <a:lstStyle/>
          <a:p>
            <a:pPr>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OWASP maintains the Top 10 list and has done so since 2003. Every 2-3 years the list is updated in accordance with advancements and changes in the AppSec market. </a:t>
            </a:r>
            <a:endParaRPr lang="el-GR"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22" name="Πίνακας 4">
            <a:extLst>
              <a:ext uri="{FF2B5EF4-FFF2-40B4-BE49-F238E27FC236}">
                <a16:creationId xmlns:a16="http://schemas.microsoft.com/office/drawing/2014/main" id="{6232521B-419A-495C-BF2D-6548ADEC69BE}"/>
              </a:ext>
            </a:extLst>
          </p:cNvPr>
          <p:cNvGraphicFramePr>
            <a:graphicFrameLocks noGrp="1"/>
          </p:cNvGraphicFramePr>
          <p:nvPr>
            <p:extLst>
              <p:ext uri="{D42A27DB-BD31-4B8C-83A1-F6EECF244321}">
                <p14:modId xmlns:p14="http://schemas.microsoft.com/office/powerpoint/2010/main" val="737266055"/>
              </p:ext>
            </p:extLst>
          </p:nvPr>
        </p:nvGraphicFramePr>
        <p:xfrm>
          <a:off x="1802167" y="1981684"/>
          <a:ext cx="3932230" cy="4148601"/>
        </p:xfrm>
        <a:graphic>
          <a:graphicData uri="http://schemas.openxmlformats.org/drawingml/2006/table">
            <a:tbl>
              <a:tblPr firstRow="1" bandRow="1">
                <a:tableStyleId>{3B4B98B0-60AC-42C2-AFA5-B58CD77FA1E5}</a:tableStyleId>
              </a:tblPr>
              <a:tblGrid>
                <a:gridCol w="3932230">
                  <a:extLst>
                    <a:ext uri="{9D8B030D-6E8A-4147-A177-3AD203B41FA5}">
                      <a16:colId xmlns:a16="http://schemas.microsoft.com/office/drawing/2014/main" val="3217113831"/>
                    </a:ext>
                  </a:extLst>
                </a:gridCol>
              </a:tblGrid>
              <a:tr h="416879">
                <a:tc>
                  <a:txBody>
                    <a:bodyPr/>
                    <a:lstStyle/>
                    <a:p>
                      <a:pPr algn="ctr"/>
                      <a:r>
                        <a:rPr lang="en-US" sz="1800" dirty="0"/>
                        <a:t>OWASP TOP 10-2010 (Previous)</a:t>
                      </a:r>
                      <a:endParaRPr lang="el-GR" sz="1800" dirty="0"/>
                    </a:p>
                  </a:txBody>
                  <a:tcPr/>
                </a:tc>
                <a:extLst>
                  <a:ext uri="{0D108BD9-81ED-4DB2-BD59-A6C34878D82A}">
                    <a16:rowId xmlns:a16="http://schemas.microsoft.com/office/drawing/2014/main" val="4152898788"/>
                  </a:ext>
                </a:extLst>
              </a:tr>
              <a:tr h="312659">
                <a:tc>
                  <a:txBody>
                    <a:bodyPr/>
                    <a:lstStyle/>
                    <a:p>
                      <a:r>
                        <a:rPr lang="en-US" sz="1200" dirty="0"/>
                        <a:t>A1 – Injection</a:t>
                      </a:r>
                      <a:endParaRPr lang="el-GR" sz="1200" dirty="0"/>
                    </a:p>
                  </a:txBody>
                  <a:tcPr/>
                </a:tc>
                <a:extLst>
                  <a:ext uri="{0D108BD9-81ED-4DB2-BD59-A6C34878D82A}">
                    <a16:rowId xmlns:a16="http://schemas.microsoft.com/office/drawing/2014/main" val="285829631"/>
                  </a:ext>
                </a:extLst>
              </a:tr>
              <a:tr h="423059">
                <a:tc>
                  <a:txBody>
                    <a:bodyPr/>
                    <a:lstStyle/>
                    <a:p>
                      <a:r>
                        <a:rPr lang="en-US" sz="1200" dirty="0"/>
                        <a:t>A3 - Broken Authentication and Session Management</a:t>
                      </a:r>
                      <a:endParaRPr lang="el-GR" sz="1200" dirty="0"/>
                    </a:p>
                  </a:txBody>
                  <a:tcPr/>
                </a:tc>
                <a:extLst>
                  <a:ext uri="{0D108BD9-81ED-4DB2-BD59-A6C34878D82A}">
                    <a16:rowId xmlns:a16="http://schemas.microsoft.com/office/drawing/2014/main" val="2714740879"/>
                  </a:ext>
                </a:extLst>
              </a:tr>
              <a:tr h="312659">
                <a:tc>
                  <a:txBody>
                    <a:bodyPr/>
                    <a:lstStyle/>
                    <a:p>
                      <a:r>
                        <a:rPr lang="en-US" sz="1200" dirty="0"/>
                        <a:t>A2 - Cross Site Scripting (XSS)</a:t>
                      </a:r>
                      <a:endParaRPr lang="el-GR" sz="1200" dirty="0"/>
                    </a:p>
                  </a:txBody>
                  <a:tcPr/>
                </a:tc>
                <a:extLst>
                  <a:ext uri="{0D108BD9-81ED-4DB2-BD59-A6C34878D82A}">
                    <a16:rowId xmlns:a16="http://schemas.microsoft.com/office/drawing/2014/main" val="3072887666"/>
                  </a:ext>
                </a:extLst>
              </a:tr>
              <a:tr h="312659">
                <a:tc>
                  <a:txBody>
                    <a:bodyPr/>
                    <a:lstStyle/>
                    <a:p>
                      <a:r>
                        <a:rPr lang="en-US" sz="1200" dirty="0"/>
                        <a:t>A4 -  Insecure Direct Object References</a:t>
                      </a:r>
                      <a:endParaRPr lang="el-GR" sz="1200" dirty="0"/>
                    </a:p>
                  </a:txBody>
                  <a:tcPr/>
                </a:tc>
                <a:extLst>
                  <a:ext uri="{0D108BD9-81ED-4DB2-BD59-A6C34878D82A}">
                    <a16:rowId xmlns:a16="http://schemas.microsoft.com/office/drawing/2014/main" val="2811032375"/>
                  </a:ext>
                </a:extLst>
              </a:tr>
              <a:tr h="312659">
                <a:tc>
                  <a:txBody>
                    <a:bodyPr/>
                    <a:lstStyle/>
                    <a:p>
                      <a:r>
                        <a:rPr lang="en-US" sz="1200" dirty="0"/>
                        <a:t>A6 - Security Misconfiguration</a:t>
                      </a:r>
                      <a:endParaRPr lang="el-GR" sz="1200" dirty="0"/>
                    </a:p>
                  </a:txBody>
                  <a:tcPr/>
                </a:tc>
                <a:extLst>
                  <a:ext uri="{0D108BD9-81ED-4DB2-BD59-A6C34878D82A}">
                    <a16:rowId xmlns:a16="http://schemas.microsoft.com/office/drawing/2014/main" val="3997321653"/>
                  </a:ext>
                </a:extLst>
              </a:tr>
              <a:tr h="384332">
                <a:tc>
                  <a:txBody>
                    <a:bodyPr/>
                    <a:lstStyle/>
                    <a:p>
                      <a:r>
                        <a:rPr lang="en-US" sz="1200" dirty="0"/>
                        <a:t>A7 - Insecure Cryptographic Storage – merged with A9</a:t>
                      </a:r>
                      <a:endParaRPr lang="el-GR" sz="1200" dirty="0"/>
                    </a:p>
                  </a:txBody>
                  <a:tcPr/>
                </a:tc>
                <a:extLst>
                  <a:ext uri="{0D108BD9-81ED-4DB2-BD59-A6C34878D82A}">
                    <a16:rowId xmlns:a16="http://schemas.microsoft.com/office/drawing/2014/main" val="2775632266"/>
                  </a:ext>
                </a:extLst>
              </a:tr>
              <a:tr h="423059">
                <a:tc>
                  <a:txBody>
                    <a:bodyPr/>
                    <a:lstStyle/>
                    <a:p>
                      <a:r>
                        <a:rPr lang="en-US" sz="1200" dirty="0"/>
                        <a:t>A8 - Failure to Restrict URL Access – Broadened into</a:t>
                      </a:r>
                      <a:endParaRPr lang="el-GR" sz="1200" dirty="0"/>
                    </a:p>
                  </a:txBody>
                  <a:tcPr/>
                </a:tc>
                <a:extLst>
                  <a:ext uri="{0D108BD9-81ED-4DB2-BD59-A6C34878D82A}">
                    <a16:rowId xmlns:a16="http://schemas.microsoft.com/office/drawing/2014/main" val="3448076090"/>
                  </a:ext>
                </a:extLst>
              </a:tr>
              <a:tr h="312659">
                <a:tc>
                  <a:txBody>
                    <a:bodyPr/>
                    <a:lstStyle/>
                    <a:p>
                      <a:r>
                        <a:rPr lang="en-US" sz="1200" dirty="0"/>
                        <a:t>A5 - Cross Site Request Forgery (CSRF)</a:t>
                      </a:r>
                      <a:endParaRPr lang="el-GR" sz="1200" dirty="0"/>
                    </a:p>
                  </a:txBody>
                  <a:tcPr/>
                </a:tc>
                <a:extLst>
                  <a:ext uri="{0D108BD9-81ED-4DB2-BD59-A6C34878D82A}">
                    <a16:rowId xmlns:a16="http://schemas.microsoft.com/office/drawing/2014/main" val="4266914049"/>
                  </a:ext>
                </a:extLst>
              </a:tr>
              <a:tr h="312659">
                <a:tc>
                  <a:txBody>
                    <a:bodyPr/>
                    <a:lstStyle/>
                    <a:p>
                      <a:r>
                        <a:rPr lang="en-US" sz="1200" dirty="0"/>
                        <a:t>&lt;buried in A6: Security Misconfiguration&gt;</a:t>
                      </a:r>
                      <a:endParaRPr lang="el-GR" sz="1200" dirty="0"/>
                    </a:p>
                  </a:txBody>
                  <a:tcPr/>
                </a:tc>
                <a:extLst>
                  <a:ext uri="{0D108BD9-81ED-4DB2-BD59-A6C34878D82A}">
                    <a16:rowId xmlns:a16="http://schemas.microsoft.com/office/drawing/2014/main" val="4259022832"/>
                  </a:ext>
                </a:extLst>
              </a:tr>
              <a:tr h="312659">
                <a:tc>
                  <a:txBody>
                    <a:bodyPr/>
                    <a:lstStyle/>
                    <a:p>
                      <a:r>
                        <a:rPr lang="en-US" sz="1200" dirty="0"/>
                        <a:t>A10 - Unvalidated Redirects and Forwards</a:t>
                      </a:r>
                      <a:endParaRPr lang="el-GR" sz="1200" dirty="0"/>
                    </a:p>
                  </a:txBody>
                  <a:tcPr/>
                </a:tc>
                <a:extLst>
                  <a:ext uri="{0D108BD9-81ED-4DB2-BD59-A6C34878D82A}">
                    <a16:rowId xmlns:a16="http://schemas.microsoft.com/office/drawing/2014/main" val="28090189"/>
                  </a:ext>
                </a:extLst>
              </a:tr>
              <a:tr h="312659">
                <a:tc>
                  <a:txBody>
                    <a:bodyPr/>
                    <a:lstStyle/>
                    <a:p>
                      <a:r>
                        <a:rPr lang="en-US" sz="1200" dirty="0"/>
                        <a:t>A9 - Insufficient Transport Layer Protection</a:t>
                      </a:r>
                      <a:endParaRPr lang="el-GR" sz="1200" dirty="0"/>
                    </a:p>
                  </a:txBody>
                  <a:tcPr/>
                </a:tc>
                <a:extLst>
                  <a:ext uri="{0D108BD9-81ED-4DB2-BD59-A6C34878D82A}">
                    <a16:rowId xmlns:a16="http://schemas.microsoft.com/office/drawing/2014/main" val="1950197039"/>
                  </a:ext>
                </a:extLst>
              </a:tr>
            </a:tbl>
          </a:graphicData>
        </a:graphic>
      </p:graphicFrame>
      <p:graphicFrame>
        <p:nvGraphicFramePr>
          <p:cNvPr id="25" name="Πίνακας 4">
            <a:extLst>
              <a:ext uri="{FF2B5EF4-FFF2-40B4-BE49-F238E27FC236}">
                <a16:creationId xmlns:a16="http://schemas.microsoft.com/office/drawing/2014/main" id="{32D68AC9-4D31-4BB0-A909-8F3C7173FD7C}"/>
              </a:ext>
            </a:extLst>
          </p:cNvPr>
          <p:cNvGraphicFramePr>
            <a:graphicFrameLocks noGrp="1"/>
          </p:cNvGraphicFramePr>
          <p:nvPr>
            <p:extLst>
              <p:ext uri="{D42A27DB-BD31-4B8C-83A1-F6EECF244321}">
                <p14:modId xmlns:p14="http://schemas.microsoft.com/office/powerpoint/2010/main" val="489030577"/>
              </p:ext>
            </p:extLst>
          </p:nvPr>
        </p:nvGraphicFramePr>
        <p:xfrm>
          <a:off x="7155981" y="1979883"/>
          <a:ext cx="3816820" cy="4174080"/>
        </p:xfrm>
        <a:graphic>
          <a:graphicData uri="http://schemas.openxmlformats.org/drawingml/2006/table">
            <a:tbl>
              <a:tblPr firstRow="1" bandRow="1">
                <a:tableStyleId>{3B4B98B0-60AC-42C2-AFA5-B58CD77FA1E5}</a:tableStyleId>
              </a:tblPr>
              <a:tblGrid>
                <a:gridCol w="3816820">
                  <a:extLst>
                    <a:ext uri="{9D8B030D-6E8A-4147-A177-3AD203B41FA5}">
                      <a16:colId xmlns:a16="http://schemas.microsoft.com/office/drawing/2014/main" val="3217113831"/>
                    </a:ext>
                  </a:extLst>
                </a:gridCol>
              </a:tblGrid>
              <a:tr h="398785">
                <a:tc>
                  <a:txBody>
                    <a:bodyPr/>
                    <a:lstStyle/>
                    <a:p>
                      <a:pPr algn="ctr"/>
                      <a:r>
                        <a:rPr lang="en-US" sz="1800" dirty="0"/>
                        <a:t>OWASP TOP 10 – 2013 (New)</a:t>
                      </a:r>
                      <a:endParaRPr lang="el-GR" sz="1800" dirty="0"/>
                    </a:p>
                  </a:txBody>
                  <a:tcPr/>
                </a:tc>
                <a:extLst>
                  <a:ext uri="{0D108BD9-81ED-4DB2-BD59-A6C34878D82A}">
                    <a16:rowId xmlns:a16="http://schemas.microsoft.com/office/drawing/2014/main" val="4152898788"/>
                  </a:ext>
                </a:extLst>
              </a:tr>
              <a:tr h="2801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A1 – Injection</a:t>
                      </a:r>
                      <a:endParaRPr lang="el-GR" sz="1200" dirty="0"/>
                    </a:p>
                  </a:txBody>
                  <a:tcPr/>
                </a:tc>
                <a:extLst>
                  <a:ext uri="{0D108BD9-81ED-4DB2-BD59-A6C34878D82A}">
                    <a16:rowId xmlns:a16="http://schemas.microsoft.com/office/drawing/2014/main" val="285829631"/>
                  </a:ext>
                </a:extLst>
              </a:tr>
              <a:tr h="4602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A2 - Broken Authentication and Session Management</a:t>
                      </a:r>
                      <a:endParaRPr lang="el-GR" sz="1200" dirty="0"/>
                    </a:p>
                  </a:txBody>
                  <a:tcPr/>
                </a:tc>
                <a:extLst>
                  <a:ext uri="{0D108BD9-81ED-4DB2-BD59-A6C34878D82A}">
                    <a16:rowId xmlns:a16="http://schemas.microsoft.com/office/drawing/2014/main" val="2714740879"/>
                  </a:ext>
                </a:extLst>
              </a:tr>
              <a:tr h="2801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A3 - Cross Site Scripting (XSS)</a:t>
                      </a:r>
                      <a:endParaRPr lang="el-GR" sz="1200" dirty="0"/>
                    </a:p>
                  </a:txBody>
                  <a:tcPr/>
                </a:tc>
                <a:extLst>
                  <a:ext uri="{0D108BD9-81ED-4DB2-BD59-A6C34878D82A}">
                    <a16:rowId xmlns:a16="http://schemas.microsoft.com/office/drawing/2014/main" val="3072887666"/>
                  </a:ext>
                </a:extLst>
              </a:tr>
              <a:tr h="2801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A4 -  Insecure Direct Object References</a:t>
                      </a:r>
                      <a:endParaRPr lang="el-GR" sz="1200" dirty="0"/>
                    </a:p>
                  </a:txBody>
                  <a:tcPr/>
                </a:tc>
                <a:extLst>
                  <a:ext uri="{0D108BD9-81ED-4DB2-BD59-A6C34878D82A}">
                    <a16:rowId xmlns:a16="http://schemas.microsoft.com/office/drawing/2014/main" val="2811032375"/>
                  </a:ext>
                </a:extLst>
              </a:tr>
              <a:tr h="280172">
                <a:tc>
                  <a:txBody>
                    <a:bodyPr/>
                    <a:lstStyle/>
                    <a:p>
                      <a:r>
                        <a:rPr lang="en-US" sz="1200" dirty="0"/>
                        <a:t>A5 – Security Misconfiguration</a:t>
                      </a:r>
                      <a:endParaRPr lang="el-GR" sz="1200" dirty="0"/>
                    </a:p>
                  </a:txBody>
                  <a:tcPr/>
                </a:tc>
                <a:extLst>
                  <a:ext uri="{0D108BD9-81ED-4DB2-BD59-A6C34878D82A}">
                    <a16:rowId xmlns:a16="http://schemas.microsoft.com/office/drawing/2014/main" val="3997321653"/>
                  </a:ext>
                </a:extLst>
              </a:tr>
              <a:tr h="280172">
                <a:tc>
                  <a:txBody>
                    <a:bodyPr/>
                    <a:lstStyle/>
                    <a:p>
                      <a:r>
                        <a:rPr lang="en-US" sz="1200" dirty="0"/>
                        <a:t>A6 – Sensitive Data Exposure</a:t>
                      </a:r>
                      <a:endParaRPr lang="el-GR" sz="1200" dirty="0"/>
                    </a:p>
                  </a:txBody>
                  <a:tcPr/>
                </a:tc>
                <a:extLst>
                  <a:ext uri="{0D108BD9-81ED-4DB2-BD59-A6C34878D82A}">
                    <a16:rowId xmlns:a16="http://schemas.microsoft.com/office/drawing/2014/main" val="2775632266"/>
                  </a:ext>
                </a:extLst>
              </a:tr>
              <a:tr h="446932">
                <a:tc>
                  <a:txBody>
                    <a:bodyPr/>
                    <a:lstStyle/>
                    <a:p>
                      <a:r>
                        <a:rPr lang="en-US" sz="1200" dirty="0"/>
                        <a:t>A7 – Missing Function Level Access Control</a:t>
                      </a:r>
                      <a:endParaRPr lang="el-GR" sz="1200" dirty="0"/>
                    </a:p>
                  </a:txBody>
                  <a:tcPr/>
                </a:tc>
                <a:extLst>
                  <a:ext uri="{0D108BD9-81ED-4DB2-BD59-A6C34878D82A}">
                    <a16:rowId xmlns:a16="http://schemas.microsoft.com/office/drawing/2014/main" val="3448076090"/>
                  </a:ext>
                </a:extLst>
              </a:tr>
              <a:tr h="293237">
                <a:tc>
                  <a:txBody>
                    <a:bodyPr/>
                    <a:lstStyle/>
                    <a:p>
                      <a:r>
                        <a:rPr lang="en-US" sz="1200" dirty="0"/>
                        <a:t>A8 – Cross Site Request Forgery (CSRF)</a:t>
                      </a:r>
                      <a:endParaRPr lang="el-GR" sz="1200" dirty="0"/>
                    </a:p>
                  </a:txBody>
                  <a:tcPr/>
                </a:tc>
                <a:extLst>
                  <a:ext uri="{0D108BD9-81ED-4DB2-BD59-A6C34878D82A}">
                    <a16:rowId xmlns:a16="http://schemas.microsoft.com/office/drawing/2014/main" val="4266914049"/>
                  </a:ext>
                </a:extLst>
              </a:tr>
              <a:tr h="446932">
                <a:tc>
                  <a:txBody>
                    <a:bodyPr/>
                    <a:lstStyle/>
                    <a:p>
                      <a:r>
                        <a:rPr lang="en-US" sz="1200" dirty="0"/>
                        <a:t>A9 – Using Known Vulnerable Components</a:t>
                      </a:r>
                      <a:endParaRPr lang="el-GR" sz="1200" dirty="0"/>
                    </a:p>
                  </a:txBody>
                  <a:tcPr/>
                </a:tc>
                <a:extLst>
                  <a:ext uri="{0D108BD9-81ED-4DB2-BD59-A6C34878D82A}">
                    <a16:rowId xmlns:a16="http://schemas.microsoft.com/office/drawing/2014/main" val="1558803387"/>
                  </a:ext>
                </a:extLst>
              </a:tr>
              <a:tr h="446932">
                <a:tc>
                  <a:txBody>
                    <a:bodyPr/>
                    <a:lstStyle/>
                    <a:p>
                      <a:r>
                        <a:rPr lang="en-US" sz="1200" dirty="0"/>
                        <a:t>A10 – Unvalidated Redirects and Forwards</a:t>
                      </a:r>
                      <a:endParaRPr lang="el-GR" sz="1200" dirty="0"/>
                    </a:p>
                  </a:txBody>
                  <a:tcPr/>
                </a:tc>
                <a:extLst>
                  <a:ext uri="{0D108BD9-81ED-4DB2-BD59-A6C34878D82A}">
                    <a16:rowId xmlns:a16="http://schemas.microsoft.com/office/drawing/2014/main" val="909701226"/>
                  </a:ext>
                </a:extLst>
              </a:tr>
              <a:tr h="280172">
                <a:tc>
                  <a:txBody>
                    <a:bodyPr/>
                    <a:lstStyle/>
                    <a:p>
                      <a:r>
                        <a:rPr lang="en-US" sz="1200" dirty="0"/>
                        <a:t>Merged with 2010-A7 into new 2013-A6</a:t>
                      </a:r>
                      <a:endParaRPr lang="el-GR" sz="1200" dirty="0"/>
                    </a:p>
                  </a:txBody>
                  <a:tcPr/>
                </a:tc>
                <a:extLst>
                  <a:ext uri="{0D108BD9-81ED-4DB2-BD59-A6C34878D82A}">
                    <a16:rowId xmlns:a16="http://schemas.microsoft.com/office/drawing/2014/main" val="3783579725"/>
                  </a:ext>
                </a:extLst>
              </a:tr>
            </a:tbl>
          </a:graphicData>
        </a:graphic>
      </p:graphicFrame>
      <p:cxnSp>
        <p:nvCxnSpPr>
          <p:cNvPr id="37" name="Ευθύγραμμο βέλος σύνδεσης 36">
            <a:extLst>
              <a:ext uri="{FF2B5EF4-FFF2-40B4-BE49-F238E27FC236}">
                <a16:creationId xmlns:a16="http://schemas.microsoft.com/office/drawing/2014/main" id="{923B1760-FCC1-455B-8A39-C3A41CFC80A6}"/>
              </a:ext>
            </a:extLst>
          </p:cNvPr>
          <p:cNvCxnSpPr>
            <a:cxnSpLocks/>
          </p:cNvCxnSpPr>
          <p:nvPr/>
        </p:nvCxnSpPr>
        <p:spPr>
          <a:xfrm flipV="1">
            <a:off x="5665276" y="7228013"/>
            <a:ext cx="1490704" cy="10150"/>
          </a:xfrm>
          <a:prstGeom prst="straightConnector1">
            <a:avLst/>
          </a:prstGeom>
          <a:ln w="19050">
            <a:tailEnd type="triangle" w="med" len="med"/>
          </a:ln>
        </p:spPr>
        <p:style>
          <a:lnRef idx="1">
            <a:schemeClr val="accent2"/>
          </a:lnRef>
          <a:fillRef idx="0">
            <a:schemeClr val="accent2"/>
          </a:fillRef>
          <a:effectRef idx="0">
            <a:schemeClr val="accent2"/>
          </a:effectRef>
          <a:fontRef idx="minor">
            <a:schemeClr val="tx1"/>
          </a:fontRef>
        </p:style>
      </p:cxnSp>
      <p:cxnSp>
        <p:nvCxnSpPr>
          <p:cNvPr id="124" name="Ευθύγραμμο βέλος σύνδεσης 123">
            <a:extLst>
              <a:ext uri="{FF2B5EF4-FFF2-40B4-BE49-F238E27FC236}">
                <a16:creationId xmlns:a16="http://schemas.microsoft.com/office/drawing/2014/main" id="{6D6B1E82-6F82-439C-8AC9-3A80213A15AE}"/>
              </a:ext>
            </a:extLst>
          </p:cNvPr>
          <p:cNvCxnSpPr>
            <a:cxnSpLocks/>
          </p:cNvCxnSpPr>
          <p:nvPr/>
        </p:nvCxnSpPr>
        <p:spPr>
          <a:xfrm>
            <a:off x="5734397" y="2556769"/>
            <a:ext cx="1421583"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8" name="Ευθύγραμμο βέλος σύνδεσης 127">
            <a:extLst>
              <a:ext uri="{FF2B5EF4-FFF2-40B4-BE49-F238E27FC236}">
                <a16:creationId xmlns:a16="http://schemas.microsoft.com/office/drawing/2014/main" id="{C15643DE-4B0C-4765-99F6-F21A4EA56B37}"/>
              </a:ext>
            </a:extLst>
          </p:cNvPr>
          <p:cNvCxnSpPr>
            <a:cxnSpLocks/>
          </p:cNvCxnSpPr>
          <p:nvPr/>
        </p:nvCxnSpPr>
        <p:spPr>
          <a:xfrm flipV="1">
            <a:off x="5734397" y="2866215"/>
            <a:ext cx="1421583" cy="101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1" name="Ευθύγραμμο βέλος σύνδεσης 130">
            <a:extLst>
              <a:ext uri="{FF2B5EF4-FFF2-40B4-BE49-F238E27FC236}">
                <a16:creationId xmlns:a16="http://schemas.microsoft.com/office/drawing/2014/main" id="{416184F6-562B-42B8-9C3F-2022DB84CD03}"/>
              </a:ext>
            </a:extLst>
          </p:cNvPr>
          <p:cNvCxnSpPr>
            <a:cxnSpLocks/>
          </p:cNvCxnSpPr>
          <p:nvPr/>
        </p:nvCxnSpPr>
        <p:spPr>
          <a:xfrm flipV="1">
            <a:off x="5746813" y="3276068"/>
            <a:ext cx="1421583" cy="101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2" name="Ευθύγραμμο βέλος σύνδεσης 131">
            <a:extLst>
              <a:ext uri="{FF2B5EF4-FFF2-40B4-BE49-F238E27FC236}">
                <a16:creationId xmlns:a16="http://schemas.microsoft.com/office/drawing/2014/main" id="{58FE66C2-4972-4745-82CF-55B6EF075532}"/>
              </a:ext>
            </a:extLst>
          </p:cNvPr>
          <p:cNvCxnSpPr>
            <a:cxnSpLocks/>
          </p:cNvCxnSpPr>
          <p:nvPr/>
        </p:nvCxnSpPr>
        <p:spPr>
          <a:xfrm flipV="1">
            <a:off x="5746813" y="3571784"/>
            <a:ext cx="1396751" cy="2387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5" name="Ευθύγραμμο βέλος σύνδεσης 134">
            <a:extLst>
              <a:ext uri="{FF2B5EF4-FFF2-40B4-BE49-F238E27FC236}">
                <a16:creationId xmlns:a16="http://schemas.microsoft.com/office/drawing/2014/main" id="{5BB377FB-DBB0-45DC-AA13-7AE460BB2155}"/>
              </a:ext>
            </a:extLst>
          </p:cNvPr>
          <p:cNvCxnSpPr>
            <a:cxnSpLocks/>
          </p:cNvCxnSpPr>
          <p:nvPr/>
        </p:nvCxnSpPr>
        <p:spPr>
          <a:xfrm>
            <a:off x="5746813" y="3891378"/>
            <a:ext cx="1396751"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1" name="Ευθύγραμμο βέλος σύνδεσης 140">
            <a:extLst>
              <a:ext uri="{FF2B5EF4-FFF2-40B4-BE49-F238E27FC236}">
                <a16:creationId xmlns:a16="http://schemas.microsoft.com/office/drawing/2014/main" id="{9FDF62AE-150C-4E08-8ABB-C1B850D62E67}"/>
              </a:ext>
            </a:extLst>
          </p:cNvPr>
          <p:cNvCxnSpPr>
            <a:cxnSpLocks/>
          </p:cNvCxnSpPr>
          <p:nvPr/>
        </p:nvCxnSpPr>
        <p:spPr>
          <a:xfrm>
            <a:off x="5746813" y="4212454"/>
            <a:ext cx="136219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2" name="Ευθύγραμμο βέλος σύνδεσης 141">
            <a:extLst>
              <a:ext uri="{FF2B5EF4-FFF2-40B4-BE49-F238E27FC236}">
                <a16:creationId xmlns:a16="http://schemas.microsoft.com/office/drawing/2014/main" id="{96C3DC7A-D3DB-4576-B36D-B1D27D660464}"/>
              </a:ext>
            </a:extLst>
          </p:cNvPr>
          <p:cNvCxnSpPr>
            <a:cxnSpLocks/>
          </p:cNvCxnSpPr>
          <p:nvPr/>
        </p:nvCxnSpPr>
        <p:spPr>
          <a:xfrm>
            <a:off x="5729533" y="4569040"/>
            <a:ext cx="1362190"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3" name="Ευθύγραμμο βέλος σύνδεσης 142">
            <a:extLst>
              <a:ext uri="{FF2B5EF4-FFF2-40B4-BE49-F238E27FC236}">
                <a16:creationId xmlns:a16="http://schemas.microsoft.com/office/drawing/2014/main" id="{272487B5-F509-4BBF-B73B-1D0C18A8A19B}"/>
              </a:ext>
            </a:extLst>
          </p:cNvPr>
          <p:cNvCxnSpPr>
            <a:cxnSpLocks/>
          </p:cNvCxnSpPr>
          <p:nvPr/>
        </p:nvCxnSpPr>
        <p:spPr>
          <a:xfrm flipV="1">
            <a:off x="5764093" y="4873841"/>
            <a:ext cx="1391887" cy="10357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5" name="Ευθύγραμμο βέλος σύνδεσης 144">
            <a:extLst>
              <a:ext uri="{FF2B5EF4-FFF2-40B4-BE49-F238E27FC236}">
                <a16:creationId xmlns:a16="http://schemas.microsoft.com/office/drawing/2014/main" id="{61D6AE84-66F7-4127-9E79-3AD507608845}"/>
              </a:ext>
            </a:extLst>
          </p:cNvPr>
          <p:cNvCxnSpPr>
            <a:cxnSpLocks/>
          </p:cNvCxnSpPr>
          <p:nvPr/>
        </p:nvCxnSpPr>
        <p:spPr>
          <a:xfrm>
            <a:off x="5746813" y="4248980"/>
            <a:ext cx="1421583" cy="105986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8" name="Ευθύγραμμο βέλος σύνδεσης 147">
            <a:extLst>
              <a:ext uri="{FF2B5EF4-FFF2-40B4-BE49-F238E27FC236}">
                <a16:creationId xmlns:a16="http://schemas.microsoft.com/office/drawing/2014/main" id="{521515C1-EF49-4D56-A8AC-0BB605543BDE}"/>
              </a:ext>
            </a:extLst>
          </p:cNvPr>
          <p:cNvCxnSpPr>
            <a:cxnSpLocks/>
          </p:cNvCxnSpPr>
          <p:nvPr/>
        </p:nvCxnSpPr>
        <p:spPr>
          <a:xfrm flipV="1">
            <a:off x="5764093" y="5320177"/>
            <a:ext cx="1416719" cy="1483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1" name="Ευθύγραμμο βέλος σύνδεσης 150">
            <a:extLst>
              <a:ext uri="{FF2B5EF4-FFF2-40B4-BE49-F238E27FC236}">
                <a16:creationId xmlns:a16="http://schemas.microsoft.com/office/drawing/2014/main" id="{56904EA8-58D4-49BD-96B3-872D533CA3A0}"/>
              </a:ext>
            </a:extLst>
          </p:cNvPr>
          <p:cNvCxnSpPr>
            <a:cxnSpLocks/>
          </p:cNvCxnSpPr>
          <p:nvPr/>
        </p:nvCxnSpPr>
        <p:spPr>
          <a:xfrm>
            <a:off x="5764093" y="5628907"/>
            <a:ext cx="1344910" cy="36525"/>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54" name="Ευθύγραμμο βέλος σύνδεσης 153">
            <a:extLst>
              <a:ext uri="{FF2B5EF4-FFF2-40B4-BE49-F238E27FC236}">
                <a16:creationId xmlns:a16="http://schemas.microsoft.com/office/drawing/2014/main" id="{58E95C2F-020C-4D83-8B5E-5397DB63C111}"/>
              </a:ext>
            </a:extLst>
          </p:cNvPr>
          <p:cNvCxnSpPr>
            <a:cxnSpLocks/>
          </p:cNvCxnSpPr>
          <p:nvPr/>
        </p:nvCxnSpPr>
        <p:spPr>
          <a:xfrm>
            <a:off x="5754365" y="5957639"/>
            <a:ext cx="1414031" cy="7708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73795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500"/>
                                        <p:tgtEl>
                                          <p:spTgt spid="1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1"/>
                                        </p:tgtEl>
                                        <p:attrNameLst>
                                          <p:attrName>style.visibility</p:attrName>
                                        </p:attrNameLst>
                                      </p:cBhvr>
                                      <p:to>
                                        <p:strVal val="visible"/>
                                      </p:to>
                                    </p:set>
                                    <p:animEffect transition="in" filter="fade">
                                      <p:cBhvr>
                                        <p:cTn id="17" dur="500"/>
                                        <p:tgtEl>
                                          <p:spTgt spid="1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500"/>
                                        <p:tgtEl>
                                          <p:spTgt spid="1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fade">
                                      <p:cBhvr>
                                        <p:cTn id="27" dur="500"/>
                                        <p:tgtEl>
                                          <p:spTgt spid="13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1"/>
                                        </p:tgtEl>
                                        <p:attrNameLst>
                                          <p:attrName>style.visibility</p:attrName>
                                        </p:attrNameLst>
                                      </p:cBhvr>
                                      <p:to>
                                        <p:strVal val="visible"/>
                                      </p:to>
                                    </p:set>
                                    <p:animEffect transition="in" filter="fade">
                                      <p:cBhvr>
                                        <p:cTn id="32" dur="500"/>
                                        <p:tgtEl>
                                          <p:spTgt spid="14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42"/>
                                        </p:tgtEl>
                                        <p:attrNameLst>
                                          <p:attrName>style.visibility</p:attrName>
                                        </p:attrNameLst>
                                      </p:cBhvr>
                                      <p:to>
                                        <p:strVal val="visible"/>
                                      </p:to>
                                    </p:set>
                                    <p:animEffect transition="in" filter="fade">
                                      <p:cBhvr>
                                        <p:cTn id="37" dur="500"/>
                                        <p:tgtEl>
                                          <p:spTgt spid="14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3"/>
                                        </p:tgtEl>
                                        <p:attrNameLst>
                                          <p:attrName>style.visibility</p:attrName>
                                        </p:attrNameLst>
                                      </p:cBhvr>
                                      <p:to>
                                        <p:strVal val="visible"/>
                                      </p:to>
                                    </p:set>
                                    <p:animEffect transition="in" filter="fade">
                                      <p:cBhvr>
                                        <p:cTn id="42" dur="500"/>
                                        <p:tgtEl>
                                          <p:spTgt spid="14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5"/>
                                        </p:tgtEl>
                                        <p:attrNameLst>
                                          <p:attrName>style.visibility</p:attrName>
                                        </p:attrNameLst>
                                      </p:cBhvr>
                                      <p:to>
                                        <p:strVal val="visible"/>
                                      </p:to>
                                    </p:set>
                                    <p:animEffect transition="in" filter="fade">
                                      <p:cBhvr>
                                        <p:cTn id="47" dur="500"/>
                                        <p:tgtEl>
                                          <p:spTgt spid="14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8"/>
                                        </p:tgtEl>
                                        <p:attrNameLst>
                                          <p:attrName>style.visibility</p:attrName>
                                        </p:attrNameLst>
                                      </p:cBhvr>
                                      <p:to>
                                        <p:strVal val="visible"/>
                                      </p:to>
                                    </p:set>
                                    <p:animEffect transition="in" filter="fade">
                                      <p:cBhvr>
                                        <p:cTn id="52" dur="500"/>
                                        <p:tgtEl>
                                          <p:spTgt spid="14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54"/>
                                        </p:tgtEl>
                                        <p:attrNameLst>
                                          <p:attrName>style.visibility</p:attrName>
                                        </p:attrNameLst>
                                      </p:cBhvr>
                                      <p:to>
                                        <p:strVal val="visible"/>
                                      </p:to>
                                    </p:set>
                                    <p:animEffect transition="in" filter="fade">
                                      <p:cBhvr>
                                        <p:cTn id="62" dur="5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DD37D109-310F-4FD5-9B39-D5E3320958A9}"/>
              </a:ext>
            </a:extLst>
          </p:cNvPr>
          <p:cNvSpPr>
            <a:spLocks noGrp="1"/>
          </p:cNvSpPr>
          <p:nvPr>
            <p:ph type="title"/>
          </p:nvPr>
        </p:nvSpPr>
        <p:spPr/>
        <p:txBody>
          <a:bodyPr/>
          <a:lstStyle/>
          <a:p>
            <a:r>
              <a:rPr lang="en-GB" dirty="0"/>
              <a:t>Bibliography:</a:t>
            </a:r>
            <a:endParaRPr lang="el-GR" dirty="0"/>
          </a:p>
        </p:txBody>
      </p:sp>
      <p:sp>
        <p:nvSpPr>
          <p:cNvPr id="3" name="Θέση περιεχομένου 2">
            <a:extLst>
              <a:ext uri="{FF2B5EF4-FFF2-40B4-BE49-F238E27FC236}">
                <a16:creationId xmlns:a16="http://schemas.microsoft.com/office/drawing/2014/main" id="{626AA57B-8742-475F-81B6-7066713F2C0A}"/>
              </a:ext>
            </a:extLst>
          </p:cNvPr>
          <p:cNvSpPr>
            <a:spLocks noGrp="1"/>
          </p:cNvSpPr>
          <p:nvPr>
            <p:ph idx="1"/>
          </p:nvPr>
        </p:nvSpPr>
        <p:spPr>
          <a:xfrm>
            <a:off x="913795" y="1732449"/>
            <a:ext cx="10353762" cy="4515951"/>
          </a:xfrm>
        </p:spPr>
        <p:txBody>
          <a:bodyPr>
            <a:normAutofit/>
          </a:bodyPr>
          <a:lstStyle/>
          <a:p>
            <a:r>
              <a:rPr lang="en-GB" sz="1050" b="0" i="0" dirty="0">
                <a:solidFill>
                  <a:srgbClr val="000000"/>
                </a:solidFill>
                <a:effectLst/>
                <a:latin typeface="Times New Roman" panose="02020603050405020304" pitchFamily="18" charset="0"/>
                <a:cs typeface="Times New Roman" panose="02020603050405020304" pitchFamily="18" charset="0"/>
              </a:rPr>
              <a:t>‌</a:t>
            </a:r>
            <a:r>
              <a:rPr lang="en-GB" sz="1050" dirty="0">
                <a:solidFill>
                  <a:schemeClr val="tx1"/>
                </a:solidFill>
                <a:effectLst/>
                <a:latin typeface="Times New Roman" panose="02020603050405020304" pitchFamily="18" charset="0"/>
                <a:cs typeface="Times New Roman" panose="02020603050405020304" pitchFamily="18" charset="0"/>
              </a:rPr>
              <a:t>OWASP (2021). </a:t>
            </a:r>
            <a:r>
              <a:rPr lang="en-GB" sz="1050" i="1" dirty="0">
                <a:solidFill>
                  <a:schemeClr val="tx1"/>
                </a:solidFill>
                <a:effectLst/>
                <a:latin typeface="Times New Roman" panose="02020603050405020304" pitchFamily="18" charset="0"/>
                <a:cs typeface="Times New Roman" panose="02020603050405020304" pitchFamily="18" charset="0"/>
              </a:rPr>
              <a:t>OWASP Top Ten</a:t>
            </a:r>
            <a:r>
              <a:rPr lang="en-GB" sz="1050" dirty="0">
                <a:solidFill>
                  <a:schemeClr val="tx1"/>
                </a:solidFill>
                <a:effectLst/>
                <a:latin typeface="Times New Roman" panose="02020603050405020304" pitchFamily="18" charset="0"/>
                <a:cs typeface="Times New Roman" panose="02020603050405020304" pitchFamily="18" charset="0"/>
              </a:rPr>
              <a:t>. [online] Owasp.org</a:t>
            </a:r>
            <a:r>
              <a:rPr lang="en-GB" sz="1050" dirty="0">
                <a:solidFill>
                  <a:srgbClr val="2C3E50"/>
                </a:solidFill>
                <a:effectLst/>
                <a:latin typeface="Times New Roman" panose="02020603050405020304" pitchFamily="18" charset="0"/>
                <a:cs typeface="Times New Roman" panose="02020603050405020304" pitchFamily="18" charset="0"/>
              </a:rPr>
              <a:t>.</a:t>
            </a:r>
            <a:r>
              <a:rPr lang="en-GB" sz="105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Available at: </a:t>
            </a:r>
            <a:r>
              <a:rPr lang="en-GB" sz="105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https://www.google.com/url?sa=t&amp;rct=j&amp;q=&amp;esrc=s&amp;source=web&amp;cd=&amp;cad=rja&amp;uact=8&amp;ved=2ahUKEwiOtrSZ1Z_0AhV4gP0HHbgcDooQFnoECAkQAQ&amp;url=https%3A%2F%2Fowasp.org%2Fwww-project-top-ten%2F&amp;usg=AOvVaw3q5_mdZZBOIUp7TKNCuUgl</a:t>
            </a:r>
            <a:r>
              <a:rPr lang="en-GB" sz="1050"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GB" sz="1050" u="sng"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[Accessed 17 Nov. 2021].</a:t>
            </a:r>
            <a:endParaRPr lang="en-GB" sz="1050" dirty="0">
              <a:solidFill>
                <a:schemeClr val="tx1"/>
              </a:solidFill>
              <a:effectLst/>
              <a:latin typeface="Times New Roman" panose="02020603050405020304" pitchFamily="18" charset="0"/>
              <a:cs typeface="Times New Roman" panose="02020603050405020304" pitchFamily="18" charset="0"/>
            </a:endParaRPr>
          </a:p>
          <a:p>
            <a:r>
              <a:rPr lang="en-GB" sz="1050" dirty="0">
                <a:solidFill>
                  <a:schemeClr val="tx1"/>
                </a:solidFill>
                <a:effectLst/>
                <a:latin typeface="Times New Roman" panose="02020603050405020304" pitchFamily="18" charset="0"/>
                <a:cs typeface="Times New Roman" panose="02020603050405020304" pitchFamily="18" charset="0"/>
              </a:rPr>
              <a:t>www.synopsys.com. (n.d.). </a:t>
            </a:r>
            <a:r>
              <a:rPr lang="en-GB" sz="1050" i="1" dirty="0">
                <a:solidFill>
                  <a:schemeClr val="tx1"/>
                </a:solidFill>
                <a:effectLst/>
                <a:latin typeface="Times New Roman" panose="02020603050405020304" pitchFamily="18" charset="0"/>
                <a:cs typeface="Times New Roman" panose="02020603050405020304" pitchFamily="18" charset="0"/>
              </a:rPr>
              <a:t>What Is the OWASP Top 10 and How Does It Work? | Synopsys</a:t>
            </a:r>
            <a:r>
              <a:rPr lang="en-GB" sz="1050" dirty="0">
                <a:solidFill>
                  <a:schemeClr val="tx1"/>
                </a:solidFill>
                <a:effectLst/>
                <a:latin typeface="Times New Roman" panose="02020603050405020304" pitchFamily="18" charset="0"/>
                <a:cs typeface="Times New Roman" panose="02020603050405020304" pitchFamily="18" charset="0"/>
              </a:rPr>
              <a:t>.  [online] Available at: </a:t>
            </a:r>
            <a:r>
              <a:rPr lang="en-GB" sz="1050" dirty="0">
                <a:solidFill>
                  <a:srgbClr val="000000"/>
                </a:solidFill>
                <a:effectLst/>
                <a:latin typeface="Times New Roman" panose="02020603050405020304" pitchFamily="18" charset="0"/>
                <a:cs typeface="Times New Roman" panose="02020603050405020304" pitchFamily="18" charset="0"/>
                <a:hlinkClick r:id="rId3"/>
              </a:rPr>
              <a:t>https://www.google.com/url?sa=t&amp;rct=j&amp;q=&amp;esrc=s&amp;source=web&amp;cd=&amp;cad=rja&amp;uact=8&amp;ved=2ahUKEwin1bXm1Z_0AhU7hP0HHaRpAeoQFnoECAYQAw&amp;url=https%3A%2F%2Fwww.synopsys.com%2Fglossary%2Fwhat-is-owasp-top-10.html&amp;usg=AOvVaw2Hp-GFRbz56F5eMuksYHk_</a:t>
            </a:r>
            <a:r>
              <a:rPr lang="en-GB" sz="1050" dirty="0">
                <a:solidFill>
                  <a:srgbClr val="000000"/>
                </a:solidFill>
                <a:effectLst/>
                <a:latin typeface="Times New Roman" panose="02020603050405020304" pitchFamily="18" charset="0"/>
                <a:cs typeface="Times New Roman" panose="02020603050405020304" pitchFamily="18" charset="0"/>
              </a:rPr>
              <a:t>  </a:t>
            </a:r>
            <a:r>
              <a:rPr lang="en-GB" sz="1050" dirty="0">
                <a:solidFill>
                  <a:schemeClr val="tx1"/>
                </a:solidFill>
                <a:effectLst/>
                <a:latin typeface="Times New Roman" panose="02020603050405020304" pitchFamily="18" charset="0"/>
                <a:cs typeface="Times New Roman" panose="02020603050405020304" pitchFamily="18" charset="0"/>
              </a:rPr>
              <a:t>[Accessed 17 Nov. 2021].</a:t>
            </a:r>
          </a:p>
          <a:p>
            <a:r>
              <a:rPr lang="en-GB" sz="1050" dirty="0">
                <a:solidFill>
                  <a:schemeClr val="tx1"/>
                </a:solidFill>
                <a:effectLst/>
                <a:latin typeface="Times New Roman" panose="02020603050405020304" pitchFamily="18" charset="0"/>
                <a:cs typeface="Times New Roman" panose="02020603050405020304" pitchFamily="18" charset="0"/>
              </a:rPr>
              <a:t>‌owasp.org. (n.d.). </a:t>
            </a:r>
            <a:r>
              <a:rPr lang="en-GB" sz="1050" i="1" dirty="0">
                <a:solidFill>
                  <a:schemeClr val="tx1"/>
                </a:solidFill>
                <a:effectLst/>
                <a:latin typeface="Times New Roman" panose="02020603050405020304" pitchFamily="18" charset="0"/>
                <a:cs typeface="Times New Roman" panose="02020603050405020304" pitchFamily="18" charset="0"/>
              </a:rPr>
              <a:t>Table of Contents | OWASP</a:t>
            </a:r>
            <a:r>
              <a:rPr lang="en-GB" sz="1050" dirty="0">
                <a:solidFill>
                  <a:schemeClr val="tx1"/>
                </a:solidFill>
                <a:effectLst/>
                <a:latin typeface="Times New Roman" panose="02020603050405020304" pitchFamily="18" charset="0"/>
                <a:cs typeface="Times New Roman" panose="02020603050405020304" pitchFamily="18" charset="0"/>
              </a:rPr>
              <a:t>. [online] Available at: </a:t>
            </a:r>
            <a:r>
              <a:rPr lang="en-GB" sz="1050" dirty="0">
                <a:solidFill>
                  <a:srgbClr val="000000"/>
                </a:solidFill>
                <a:effectLst/>
                <a:latin typeface="Times New Roman" panose="02020603050405020304" pitchFamily="18" charset="0"/>
                <a:cs typeface="Times New Roman" panose="02020603050405020304" pitchFamily="18" charset="0"/>
                <a:hlinkClick r:id="rId4"/>
              </a:rPr>
              <a:t>https://owasp.org/www-project-top-ten/2017/</a:t>
            </a:r>
            <a:r>
              <a:rPr lang="en-GB" sz="1050" dirty="0">
                <a:solidFill>
                  <a:srgbClr val="000000"/>
                </a:solidFill>
                <a:effectLst/>
                <a:latin typeface="Times New Roman" panose="02020603050405020304" pitchFamily="18" charset="0"/>
                <a:cs typeface="Times New Roman" panose="02020603050405020304" pitchFamily="18" charset="0"/>
              </a:rPr>
              <a:t> .</a:t>
            </a:r>
            <a:r>
              <a:rPr lang="en-GB" sz="1050" dirty="0">
                <a:solidFill>
                  <a:schemeClr val="tx1"/>
                </a:solidFill>
                <a:effectLst/>
                <a:latin typeface="Times New Roman" panose="02020603050405020304" pitchFamily="18" charset="0"/>
                <a:cs typeface="Times New Roman" panose="02020603050405020304" pitchFamily="18" charset="0"/>
              </a:rPr>
              <a:t> [Accessed 10 Nov. 2021].</a:t>
            </a:r>
            <a:endParaRPr lang="en-GB" sz="1050" dirty="0">
              <a:solidFill>
                <a:srgbClr val="000000"/>
              </a:solidFill>
              <a:effectLst/>
              <a:latin typeface="Times New Roman" panose="02020603050405020304" pitchFamily="18" charset="0"/>
              <a:cs typeface="Times New Roman" panose="02020603050405020304" pitchFamily="18" charset="0"/>
            </a:endParaRPr>
          </a:p>
          <a:p>
            <a:r>
              <a:rPr lang="en-GB" sz="1050" dirty="0">
                <a:solidFill>
                  <a:schemeClr val="tx1"/>
                </a:solidFill>
                <a:effectLst/>
                <a:latin typeface="Times New Roman" panose="02020603050405020304" pitchFamily="18" charset="0"/>
                <a:cs typeface="Times New Roman" panose="02020603050405020304" pitchFamily="18" charset="0"/>
              </a:rPr>
              <a:t>Google.com. (2017). [online] Available at: </a:t>
            </a:r>
            <a:r>
              <a:rPr lang="en-GB" sz="1050" dirty="0">
                <a:solidFill>
                  <a:srgbClr val="000000"/>
                </a:solidFill>
                <a:effectLst/>
                <a:latin typeface="Times New Roman" panose="02020603050405020304" pitchFamily="18" charset="0"/>
                <a:cs typeface="Times New Roman" panose="02020603050405020304" pitchFamily="18" charset="0"/>
                <a:hlinkClick r:id="rId5"/>
              </a:rPr>
              <a:t>https://www.google.com/url?sa=t&amp;rct=j&amp;q=&amp;esrc=s&amp;source=web&amp;cd=&amp;cad=rja&amp;uact=8&amp;ved=2ahUKEwjV4vmf15_0AhXAiv0HHfeTCuoQFnoECAUQAQ&amp;url=https%3A%2F%2Fowasp.org%2Fwww-project-top-ten%2F2017%2F&amp;usg=AOvVaw1J-pla3xU8D4H9zN6Mt_qx</a:t>
            </a:r>
            <a:r>
              <a:rPr lang="en-GB" sz="1050" dirty="0">
                <a:solidFill>
                  <a:srgbClr val="000000"/>
                </a:solidFill>
                <a:effectLst/>
                <a:latin typeface="Times New Roman" panose="02020603050405020304" pitchFamily="18" charset="0"/>
                <a:cs typeface="Times New Roman" panose="02020603050405020304" pitchFamily="18" charset="0"/>
              </a:rPr>
              <a:t> </a:t>
            </a:r>
            <a:r>
              <a:rPr lang="en-GB" sz="1050" dirty="0">
                <a:solidFill>
                  <a:schemeClr val="tx1"/>
                </a:solidFill>
                <a:effectLst/>
                <a:latin typeface="Times New Roman" panose="02020603050405020304" pitchFamily="18" charset="0"/>
                <a:cs typeface="Times New Roman" panose="02020603050405020304" pitchFamily="18" charset="0"/>
              </a:rPr>
              <a:t> [Accessed 17 Nov. 2021].</a:t>
            </a:r>
          </a:p>
          <a:p>
            <a:pPr algn="l"/>
            <a:r>
              <a:rPr lang="en-GB" sz="1050" b="0" i="0" dirty="0" err="1">
                <a:solidFill>
                  <a:schemeClr val="tx1"/>
                </a:solidFill>
                <a:effectLst/>
                <a:latin typeface="Times New Roman" panose="02020603050405020304" pitchFamily="18" charset="0"/>
                <a:cs typeface="Times New Roman" panose="02020603050405020304" pitchFamily="18" charset="0"/>
              </a:rPr>
              <a:t>Sucuri</a:t>
            </a:r>
            <a:r>
              <a:rPr lang="en-GB" sz="1050" b="0" i="0" dirty="0">
                <a:solidFill>
                  <a:schemeClr val="tx1"/>
                </a:solidFill>
                <a:effectLst/>
                <a:latin typeface="Times New Roman" panose="02020603050405020304" pitchFamily="18" charset="0"/>
                <a:cs typeface="Times New Roman" panose="02020603050405020304" pitchFamily="18" charset="0"/>
              </a:rPr>
              <a:t>. (n.d.). </a:t>
            </a:r>
            <a:r>
              <a:rPr lang="en-GB" sz="1050" b="0" i="1" dirty="0">
                <a:solidFill>
                  <a:schemeClr val="tx1"/>
                </a:solidFill>
                <a:effectLst/>
                <a:latin typeface="Times New Roman" panose="02020603050405020304" pitchFamily="18" charset="0"/>
                <a:cs typeface="Times New Roman" panose="02020603050405020304" pitchFamily="18" charset="0"/>
              </a:rPr>
              <a:t>OWASP Top 10 Security Vulnerabilities 2021</a:t>
            </a:r>
            <a:r>
              <a:rPr lang="en-GB" sz="1050" b="0" i="0" dirty="0">
                <a:solidFill>
                  <a:schemeClr val="tx1"/>
                </a:solidFill>
                <a:effectLst/>
                <a:latin typeface="Times New Roman" panose="02020603050405020304" pitchFamily="18" charset="0"/>
                <a:cs typeface="Times New Roman" panose="02020603050405020304" pitchFamily="18" charset="0"/>
              </a:rPr>
              <a:t>. [online] Available at: </a:t>
            </a:r>
            <a:r>
              <a:rPr lang="en-GB" sz="1050" b="0" i="0" dirty="0">
                <a:solidFill>
                  <a:srgbClr val="000000"/>
                </a:solidFill>
                <a:effectLst/>
                <a:latin typeface="Times New Roman" panose="02020603050405020304" pitchFamily="18" charset="0"/>
                <a:cs typeface="Times New Roman" panose="02020603050405020304" pitchFamily="18" charset="0"/>
                <a:hlinkClick r:id="rId6"/>
              </a:rPr>
              <a:t>https://sucuri.net/guides/owasp-top-10-security-vulnerabilities-2021/</a:t>
            </a:r>
            <a:r>
              <a:rPr lang="en-GB" sz="1050" b="0" i="0" dirty="0">
                <a:solidFill>
                  <a:srgbClr val="000000"/>
                </a:solidFill>
                <a:effectLst/>
                <a:latin typeface="Times New Roman" panose="02020603050405020304" pitchFamily="18" charset="0"/>
                <a:cs typeface="Times New Roman" panose="02020603050405020304" pitchFamily="18" charset="0"/>
              </a:rPr>
              <a:t> </a:t>
            </a:r>
            <a:r>
              <a:rPr lang="en-GB" sz="1050" b="0" i="0" dirty="0">
                <a:solidFill>
                  <a:schemeClr val="tx1"/>
                </a:solidFill>
                <a:effectLst/>
                <a:latin typeface="Times New Roman" panose="02020603050405020304" pitchFamily="18" charset="0"/>
                <a:cs typeface="Times New Roman" panose="02020603050405020304" pitchFamily="18" charset="0"/>
              </a:rPr>
              <a:t>[Accessed 10 Oct. 2021].</a:t>
            </a:r>
            <a:endParaRPr lang="en-GB" sz="1050" b="0" i="0" dirty="0">
              <a:solidFill>
                <a:srgbClr val="000000"/>
              </a:solidFill>
              <a:effectLst/>
              <a:latin typeface="Times New Roman" panose="02020603050405020304" pitchFamily="18" charset="0"/>
              <a:cs typeface="Times New Roman" panose="02020603050405020304" pitchFamily="18" charset="0"/>
            </a:endParaRPr>
          </a:p>
          <a:p>
            <a:pPr algn="l"/>
            <a:r>
              <a:rPr lang="en-GB" sz="1050" b="0" i="0" dirty="0">
                <a:solidFill>
                  <a:schemeClr val="tx1"/>
                </a:solidFill>
                <a:effectLst/>
                <a:latin typeface="Times New Roman" panose="02020603050405020304" pitchFamily="18" charset="0"/>
                <a:cs typeface="Times New Roman" panose="02020603050405020304" pitchFamily="18" charset="0"/>
              </a:rPr>
              <a:t>‌Google.com. (2021). [online] Available at: </a:t>
            </a:r>
            <a:r>
              <a:rPr lang="en-GB" sz="1050" b="0" i="0" dirty="0">
                <a:solidFill>
                  <a:srgbClr val="000000"/>
                </a:solidFill>
                <a:effectLst/>
                <a:latin typeface="Times New Roman" panose="02020603050405020304" pitchFamily="18" charset="0"/>
                <a:cs typeface="Times New Roman" panose="02020603050405020304" pitchFamily="18" charset="0"/>
                <a:hlinkClick r:id="rId7"/>
              </a:rPr>
              <a:t>https://www.google.com/url?sa=t&amp;rct=j&amp;q=&amp;esrc=s&amp;source=web&amp;cd=&amp;cad=rja&amp;uact=8&amp;ved=2ahUKEwjPh4mH2J_0AhW4_rsIHbtzBUoQFnoECAQQAQ&amp;url=https%3A%2F%2Fowasp.org%2FTop10%2FA01_2021-Broken_Access_Control%2F&amp;usg=AOvVaw30ih7WgWsjvkKuzhEFQKhn</a:t>
            </a:r>
            <a:r>
              <a:rPr lang="en-GB" sz="1050" b="0" i="0" dirty="0">
                <a:solidFill>
                  <a:srgbClr val="000000"/>
                </a:solidFill>
                <a:effectLst/>
                <a:latin typeface="Times New Roman" panose="02020603050405020304" pitchFamily="18" charset="0"/>
                <a:cs typeface="Times New Roman" panose="02020603050405020304" pitchFamily="18" charset="0"/>
              </a:rPr>
              <a:t> </a:t>
            </a:r>
            <a:r>
              <a:rPr lang="en-GB" sz="1050" b="0" i="0" dirty="0">
                <a:solidFill>
                  <a:schemeClr val="tx1"/>
                </a:solidFill>
                <a:effectLst/>
                <a:latin typeface="Times New Roman" panose="02020603050405020304" pitchFamily="18" charset="0"/>
                <a:cs typeface="Times New Roman" panose="02020603050405020304" pitchFamily="18" charset="0"/>
              </a:rPr>
              <a:t> [Accessed 12 Oct. 2021].</a:t>
            </a:r>
          </a:p>
          <a:p>
            <a:pPr algn="l"/>
            <a:r>
              <a:rPr lang="en-GB" sz="1050" b="0" i="0" dirty="0">
                <a:solidFill>
                  <a:schemeClr val="tx1"/>
                </a:solidFill>
                <a:effectLst/>
                <a:latin typeface="Times New Roman" panose="02020603050405020304" pitchFamily="18" charset="0"/>
                <a:cs typeface="Times New Roman" panose="02020603050405020304" pitchFamily="18" charset="0"/>
              </a:rPr>
              <a:t>Google.com. (2021). [online] Available at: </a:t>
            </a:r>
            <a:r>
              <a:rPr lang="en-GB" sz="1050" b="0" i="0" dirty="0">
                <a:solidFill>
                  <a:srgbClr val="000000"/>
                </a:solidFill>
                <a:effectLst/>
                <a:latin typeface="Times New Roman" panose="02020603050405020304" pitchFamily="18" charset="0"/>
                <a:cs typeface="Times New Roman" panose="02020603050405020304" pitchFamily="18" charset="0"/>
                <a:hlinkClick r:id="rId8"/>
              </a:rPr>
              <a:t>https://www.google.com/url?sa=t&amp;rct=j&amp;q=&amp;esrc=s&amp;source=web&amp;cd=&amp;cad=rja&amp;uact=8&amp;ved=2ahUKEwjroqO12J_0AhVi8LsIHec7B8wQFnoECAQQAQ&amp;url=https%3A%2F%2Fowasp.org%2FTop10%2FA02_2021-Cryptographic_Failures%2F&amp;usg=AOvVaw0yfmj22h8FGd52MZksBIsV</a:t>
            </a:r>
            <a:r>
              <a:rPr lang="en-GB" sz="1050" b="0" i="0" dirty="0">
                <a:solidFill>
                  <a:srgbClr val="000000"/>
                </a:solidFill>
                <a:effectLst/>
                <a:latin typeface="Times New Roman" panose="02020603050405020304" pitchFamily="18" charset="0"/>
                <a:cs typeface="Times New Roman" panose="02020603050405020304" pitchFamily="18" charset="0"/>
              </a:rPr>
              <a:t>  </a:t>
            </a:r>
            <a:r>
              <a:rPr lang="en-GB" sz="1050" b="0" i="0" dirty="0">
                <a:solidFill>
                  <a:schemeClr val="tx1"/>
                </a:solidFill>
                <a:effectLst/>
                <a:latin typeface="Times New Roman" panose="02020603050405020304" pitchFamily="18" charset="0"/>
                <a:cs typeface="Times New Roman" panose="02020603050405020304" pitchFamily="18" charset="0"/>
              </a:rPr>
              <a:t>[Accessed 27 Oct. 2021].</a:t>
            </a:r>
          </a:p>
          <a:p>
            <a:pPr algn="l"/>
            <a:r>
              <a:rPr lang="en-GB" sz="1050" b="0" i="0" dirty="0">
                <a:solidFill>
                  <a:schemeClr val="tx1"/>
                </a:solidFill>
                <a:effectLst/>
                <a:latin typeface="Times New Roman" panose="02020603050405020304" pitchFamily="18" charset="0"/>
                <a:cs typeface="Times New Roman" panose="02020603050405020304" pitchFamily="18" charset="0"/>
              </a:rPr>
              <a:t>Mateo </a:t>
            </a:r>
            <a:r>
              <a:rPr lang="en-GB" sz="1050" b="0" i="0" dirty="0" err="1">
                <a:solidFill>
                  <a:schemeClr val="tx1"/>
                </a:solidFill>
                <a:effectLst/>
                <a:latin typeface="Times New Roman" panose="02020603050405020304" pitchFamily="18" charset="0"/>
                <a:cs typeface="Times New Roman" panose="02020603050405020304" pitchFamily="18" charset="0"/>
              </a:rPr>
              <a:t>Tudela</a:t>
            </a:r>
            <a:r>
              <a:rPr lang="en-GB" sz="1050" b="0" i="0" dirty="0">
                <a:solidFill>
                  <a:schemeClr val="tx1"/>
                </a:solidFill>
                <a:effectLst/>
                <a:latin typeface="Times New Roman" panose="02020603050405020304" pitchFamily="18" charset="0"/>
                <a:cs typeface="Times New Roman" panose="02020603050405020304" pitchFamily="18" charset="0"/>
              </a:rPr>
              <a:t>, F., Bermejo Higuera, J.-R., Bermejo Higuera, J., Sicilia Montalvo, J.-A. and </a:t>
            </a:r>
            <a:r>
              <a:rPr lang="en-GB" sz="1050" b="0" i="0" dirty="0" err="1">
                <a:solidFill>
                  <a:schemeClr val="tx1"/>
                </a:solidFill>
                <a:effectLst/>
                <a:latin typeface="Times New Roman" panose="02020603050405020304" pitchFamily="18" charset="0"/>
                <a:cs typeface="Times New Roman" panose="02020603050405020304" pitchFamily="18" charset="0"/>
              </a:rPr>
              <a:t>Argyros</a:t>
            </a:r>
            <a:r>
              <a:rPr lang="en-GB" sz="1050" b="0" i="0" dirty="0">
                <a:solidFill>
                  <a:schemeClr val="tx1"/>
                </a:solidFill>
                <a:effectLst/>
                <a:latin typeface="Times New Roman" panose="02020603050405020304" pitchFamily="18" charset="0"/>
                <a:cs typeface="Times New Roman" panose="02020603050405020304" pitchFamily="18" charset="0"/>
              </a:rPr>
              <a:t>, M.I. (2020). On Combining Static, Dynamic and Interactive Analysis Security Testing Tools to Improve OWASP Top Ten Security Vulnerability Detection in Web Applications. </a:t>
            </a:r>
            <a:r>
              <a:rPr lang="en-GB" sz="1050" b="0" i="1" dirty="0">
                <a:solidFill>
                  <a:schemeClr val="tx1"/>
                </a:solidFill>
                <a:effectLst/>
                <a:latin typeface="Times New Roman" panose="02020603050405020304" pitchFamily="18" charset="0"/>
                <a:cs typeface="Times New Roman" panose="02020603050405020304" pitchFamily="18" charset="0"/>
              </a:rPr>
              <a:t>Applied Sciences</a:t>
            </a:r>
            <a:r>
              <a:rPr lang="en-GB" sz="1050" b="0" i="0" dirty="0">
                <a:solidFill>
                  <a:schemeClr val="tx1"/>
                </a:solidFill>
                <a:effectLst/>
                <a:latin typeface="Times New Roman" panose="02020603050405020304" pitchFamily="18" charset="0"/>
                <a:cs typeface="Times New Roman" panose="02020603050405020304" pitchFamily="18" charset="0"/>
              </a:rPr>
              <a:t>, 10(24), p.9119.</a:t>
            </a:r>
          </a:p>
          <a:p>
            <a:pPr marL="36900" indent="0" algn="l">
              <a:buNone/>
            </a:pPr>
            <a:endParaRPr lang="en-GB" sz="1000" b="0" i="0" dirty="0">
              <a:solidFill>
                <a:srgbClr val="000000"/>
              </a:solidFill>
              <a:effectLst/>
              <a:latin typeface="Calibri" panose="020F0502020204030204" pitchFamily="34" charset="0"/>
            </a:endParaRPr>
          </a:p>
          <a:p>
            <a:pPr algn="l"/>
            <a:endParaRPr lang="en-GB" sz="1050" b="0" i="0" dirty="0">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31502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 name="Εικόνα 9" descr="Εικόνα που περιέχει κείμενο&#10;&#10;Περιγραφή που δημιουργήθηκε αυτόματα">
            <a:extLst>
              <a:ext uri="{FF2B5EF4-FFF2-40B4-BE49-F238E27FC236}">
                <a16:creationId xmlns:a16="http://schemas.microsoft.com/office/drawing/2014/main" id="{6C70F4B2-5DB8-42E5-B7E1-8B67421EEAE3}"/>
              </a:ext>
            </a:extLst>
          </p:cNvPr>
          <p:cNvPicPr>
            <a:picLocks noChangeAspect="1"/>
          </p:cNvPicPr>
          <p:nvPr/>
        </p:nvPicPr>
        <p:blipFill rotWithShape="1">
          <a:blip r:embed="rId3">
            <a:alphaModFix amt="35000"/>
            <a:extLst>
              <a:ext uri="{BEBA8EAE-BF5A-486C-A8C5-ECC9F3942E4B}">
                <a14:imgProps xmlns:a14="http://schemas.microsoft.com/office/drawing/2010/main">
                  <a14:imgLayer r:embed="rId4">
                    <a14:imgEffect>
                      <a14:colorTemperature colorTemp="53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Τίτλος 1">
            <a:extLst>
              <a:ext uri="{FF2B5EF4-FFF2-40B4-BE49-F238E27FC236}">
                <a16:creationId xmlns:a16="http://schemas.microsoft.com/office/drawing/2014/main" id="{B39836B3-44A3-4A28-BC39-6FBA76F28247}"/>
              </a:ext>
            </a:extLst>
          </p:cNvPr>
          <p:cNvSpPr>
            <a:spLocks noGrp="1"/>
          </p:cNvSpPr>
          <p:nvPr>
            <p:ph type="title"/>
          </p:nvPr>
        </p:nvSpPr>
        <p:spPr>
          <a:xfrm>
            <a:off x="461509" y="5649564"/>
            <a:ext cx="11268982" cy="778941"/>
          </a:xfrm>
        </p:spPr>
        <p:txBody>
          <a:bodyPr vert="horz" lIns="91440" tIns="45720" rIns="91440" bIns="45720" rtlCol="0" anchor="b">
            <a:normAutofit/>
          </a:bodyPr>
          <a:lstStyle/>
          <a:p>
            <a:r>
              <a:rPr lang="en-US" dirty="0"/>
              <a:t>Σας </a:t>
            </a:r>
            <a:r>
              <a:rPr lang="el-GR" dirty="0"/>
              <a:t>ευ</a:t>
            </a:r>
            <a:r>
              <a:rPr lang="en-US" dirty="0"/>
              <a:t>χα</a:t>
            </a:r>
            <a:r>
              <a:rPr lang="en-US" dirty="0" err="1"/>
              <a:t>ριστούμε</a:t>
            </a:r>
            <a:r>
              <a:rPr lang="en-US" dirty="0"/>
              <a:t> πολύ για την προσοχή σας!</a:t>
            </a:r>
          </a:p>
        </p:txBody>
      </p:sp>
    </p:spTree>
    <p:extLst>
      <p:ext uri="{BB962C8B-B14F-4D97-AF65-F5344CB8AC3E}">
        <p14:creationId xmlns:p14="http://schemas.microsoft.com/office/powerpoint/2010/main" val="3263826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Πίνακας 6">
            <a:extLst>
              <a:ext uri="{FF2B5EF4-FFF2-40B4-BE49-F238E27FC236}">
                <a16:creationId xmlns:a16="http://schemas.microsoft.com/office/drawing/2014/main" id="{921C2558-1FE4-4646-8379-289ADAD49B56}"/>
              </a:ext>
            </a:extLst>
          </p:cNvPr>
          <p:cNvGraphicFramePr>
            <a:graphicFrameLocks noGrp="1"/>
          </p:cNvGraphicFramePr>
          <p:nvPr>
            <p:extLst>
              <p:ext uri="{D42A27DB-BD31-4B8C-83A1-F6EECF244321}">
                <p14:modId xmlns:p14="http://schemas.microsoft.com/office/powerpoint/2010/main" val="2888673767"/>
              </p:ext>
            </p:extLst>
          </p:nvPr>
        </p:nvGraphicFramePr>
        <p:xfrm>
          <a:off x="1428798" y="1979721"/>
          <a:ext cx="3738006" cy="4453378"/>
        </p:xfrm>
        <a:graphic>
          <a:graphicData uri="http://schemas.openxmlformats.org/drawingml/2006/table">
            <a:tbl>
              <a:tblPr firstRow="1" bandRow="1">
                <a:tableStyleId>{0E3FDE45-AF77-4B5C-9715-49D594BDF05E}</a:tableStyleId>
              </a:tblPr>
              <a:tblGrid>
                <a:gridCol w="3738006">
                  <a:extLst>
                    <a:ext uri="{9D8B030D-6E8A-4147-A177-3AD203B41FA5}">
                      <a16:colId xmlns:a16="http://schemas.microsoft.com/office/drawing/2014/main" val="2432573090"/>
                    </a:ext>
                  </a:extLst>
                </a:gridCol>
              </a:tblGrid>
              <a:tr h="360769">
                <a:tc>
                  <a:txBody>
                    <a:bodyPr/>
                    <a:lstStyle/>
                    <a:p>
                      <a:pPr algn="ctr"/>
                      <a:r>
                        <a:rPr lang="en-US" dirty="0"/>
                        <a:t>OWASP TOP 10 - 2013</a:t>
                      </a:r>
                      <a:endParaRPr lang="el-GR" dirty="0"/>
                    </a:p>
                  </a:txBody>
                  <a:tcPr/>
                </a:tc>
                <a:extLst>
                  <a:ext uri="{0D108BD9-81ED-4DB2-BD59-A6C34878D82A}">
                    <a16:rowId xmlns:a16="http://schemas.microsoft.com/office/drawing/2014/main" val="1394578867"/>
                  </a:ext>
                </a:extLst>
              </a:tr>
              <a:tr h="360769">
                <a:tc>
                  <a:txBody>
                    <a:bodyPr/>
                    <a:lstStyle/>
                    <a:p>
                      <a:r>
                        <a:rPr lang="en-US" sz="1200" dirty="0"/>
                        <a:t>A1 – Injection</a:t>
                      </a:r>
                      <a:endParaRPr lang="el-GR" sz="1200" dirty="0"/>
                    </a:p>
                  </a:txBody>
                  <a:tcPr/>
                </a:tc>
                <a:extLst>
                  <a:ext uri="{0D108BD9-81ED-4DB2-BD59-A6C34878D82A}">
                    <a16:rowId xmlns:a16="http://schemas.microsoft.com/office/drawing/2014/main" val="3497489194"/>
                  </a:ext>
                </a:extLst>
              </a:tr>
              <a:tr h="360769">
                <a:tc>
                  <a:txBody>
                    <a:bodyPr/>
                    <a:lstStyle/>
                    <a:p>
                      <a:r>
                        <a:rPr lang="en-US" sz="1200" dirty="0"/>
                        <a:t>A2 – Broken Authentication and Session Management</a:t>
                      </a:r>
                      <a:endParaRPr lang="el-GR" sz="1200" dirty="0"/>
                    </a:p>
                  </a:txBody>
                  <a:tcPr/>
                </a:tc>
                <a:extLst>
                  <a:ext uri="{0D108BD9-81ED-4DB2-BD59-A6C34878D82A}">
                    <a16:rowId xmlns:a16="http://schemas.microsoft.com/office/drawing/2014/main" val="2095856928"/>
                  </a:ext>
                </a:extLst>
              </a:tr>
              <a:tr h="360769">
                <a:tc>
                  <a:txBody>
                    <a:bodyPr/>
                    <a:lstStyle/>
                    <a:p>
                      <a:r>
                        <a:rPr lang="en-US" sz="1200" dirty="0"/>
                        <a:t>A3 – Cross-Site Scripting (XSS)</a:t>
                      </a:r>
                      <a:endParaRPr lang="el-GR" sz="1200" dirty="0"/>
                    </a:p>
                  </a:txBody>
                  <a:tcPr/>
                </a:tc>
                <a:extLst>
                  <a:ext uri="{0D108BD9-81ED-4DB2-BD59-A6C34878D82A}">
                    <a16:rowId xmlns:a16="http://schemas.microsoft.com/office/drawing/2014/main" val="250198165"/>
                  </a:ext>
                </a:extLst>
              </a:tr>
              <a:tr h="360769">
                <a:tc>
                  <a:txBody>
                    <a:bodyPr/>
                    <a:lstStyle/>
                    <a:p>
                      <a:r>
                        <a:rPr lang="en-US" sz="1200" dirty="0"/>
                        <a:t>A4 – Insecure Direct Object References [Merged + A7]</a:t>
                      </a:r>
                      <a:endParaRPr lang="el-GR" sz="1200" dirty="0"/>
                    </a:p>
                  </a:txBody>
                  <a:tcPr/>
                </a:tc>
                <a:extLst>
                  <a:ext uri="{0D108BD9-81ED-4DB2-BD59-A6C34878D82A}">
                    <a16:rowId xmlns:a16="http://schemas.microsoft.com/office/drawing/2014/main" val="3580433931"/>
                  </a:ext>
                </a:extLst>
              </a:tr>
              <a:tr h="360769">
                <a:tc>
                  <a:txBody>
                    <a:bodyPr/>
                    <a:lstStyle/>
                    <a:p>
                      <a:r>
                        <a:rPr lang="en-US" sz="1200" dirty="0"/>
                        <a:t>A5 – Security Misconfiguration</a:t>
                      </a:r>
                      <a:endParaRPr lang="el-GR" sz="1200" dirty="0"/>
                    </a:p>
                  </a:txBody>
                  <a:tcPr/>
                </a:tc>
                <a:extLst>
                  <a:ext uri="{0D108BD9-81ED-4DB2-BD59-A6C34878D82A}">
                    <a16:rowId xmlns:a16="http://schemas.microsoft.com/office/drawing/2014/main" val="4214603016"/>
                  </a:ext>
                </a:extLst>
              </a:tr>
              <a:tr h="360769">
                <a:tc>
                  <a:txBody>
                    <a:bodyPr/>
                    <a:lstStyle/>
                    <a:p>
                      <a:r>
                        <a:rPr lang="en-US" sz="1200" dirty="0"/>
                        <a:t>A6 – Sensitive Data Exposure</a:t>
                      </a:r>
                      <a:endParaRPr lang="el-GR" sz="1200" dirty="0"/>
                    </a:p>
                  </a:txBody>
                  <a:tcPr/>
                </a:tc>
                <a:extLst>
                  <a:ext uri="{0D108BD9-81ED-4DB2-BD59-A6C34878D82A}">
                    <a16:rowId xmlns:a16="http://schemas.microsoft.com/office/drawing/2014/main" val="1831906282"/>
                  </a:ext>
                </a:extLst>
              </a:tr>
              <a:tr h="448236">
                <a:tc>
                  <a:txBody>
                    <a:bodyPr/>
                    <a:lstStyle/>
                    <a:p>
                      <a:r>
                        <a:rPr lang="en-US" sz="1200" dirty="0"/>
                        <a:t>A7 – Missing Function Level Access Control </a:t>
                      </a:r>
                    </a:p>
                    <a:p>
                      <a:r>
                        <a:rPr lang="en-US" sz="1200" dirty="0"/>
                        <a:t>[Merged +A4]</a:t>
                      </a:r>
                      <a:endParaRPr lang="el-GR" sz="1200" dirty="0"/>
                    </a:p>
                  </a:txBody>
                  <a:tcPr/>
                </a:tc>
                <a:extLst>
                  <a:ext uri="{0D108BD9-81ED-4DB2-BD59-A6C34878D82A}">
                    <a16:rowId xmlns:a16="http://schemas.microsoft.com/office/drawing/2014/main" val="178007515"/>
                  </a:ext>
                </a:extLst>
              </a:tr>
              <a:tr h="405916">
                <a:tc>
                  <a:txBody>
                    <a:bodyPr/>
                    <a:lstStyle/>
                    <a:p>
                      <a:r>
                        <a:rPr lang="en-US" sz="1200" dirty="0"/>
                        <a:t>A8 – Cross-Site Request Forgery (CSRF)</a:t>
                      </a:r>
                      <a:endParaRPr lang="el-GR" sz="1200" dirty="0"/>
                    </a:p>
                  </a:txBody>
                  <a:tcPr/>
                </a:tc>
                <a:extLst>
                  <a:ext uri="{0D108BD9-81ED-4DB2-BD59-A6C34878D82A}">
                    <a16:rowId xmlns:a16="http://schemas.microsoft.com/office/drawing/2014/main" val="4109154618"/>
                  </a:ext>
                </a:extLst>
              </a:tr>
              <a:tr h="548737">
                <a:tc>
                  <a:txBody>
                    <a:bodyPr/>
                    <a:lstStyle/>
                    <a:p>
                      <a:r>
                        <a:rPr lang="en-US" sz="1200" dirty="0"/>
                        <a:t>A9 – Using Components with Known Vulnerabilities</a:t>
                      </a:r>
                      <a:endParaRPr lang="el-GR" sz="1200" dirty="0"/>
                    </a:p>
                  </a:txBody>
                  <a:tcPr/>
                </a:tc>
                <a:extLst>
                  <a:ext uri="{0D108BD9-81ED-4DB2-BD59-A6C34878D82A}">
                    <a16:rowId xmlns:a16="http://schemas.microsoft.com/office/drawing/2014/main" val="2183971250"/>
                  </a:ext>
                </a:extLst>
              </a:tr>
              <a:tr h="511151">
                <a:tc>
                  <a:txBody>
                    <a:bodyPr/>
                    <a:lstStyle/>
                    <a:p>
                      <a:r>
                        <a:rPr lang="en-US" sz="1200" dirty="0"/>
                        <a:t>A10 – Unvalidated Redirects and Forwards    </a:t>
                      </a:r>
                      <a:endParaRPr lang="el-GR" sz="1200" b="1" dirty="0"/>
                    </a:p>
                  </a:txBody>
                  <a:tcPr/>
                </a:tc>
                <a:extLst>
                  <a:ext uri="{0D108BD9-81ED-4DB2-BD59-A6C34878D82A}">
                    <a16:rowId xmlns:a16="http://schemas.microsoft.com/office/drawing/2014/main" val="4200126413"/>
                  </a:ext>
                </a:extLst>
              </a:tr>
            </a:tbl>
          </a:graphicData>
        </a:graphic>
      </p:graphicFrame>
      <p:graphicFrame>
        <p:nvGraphicFramePr>
          <p:cNvPr id="22" name="Πίνακας 6">
            <a:extLst>
              <a:ext uri="{FF2B5EF4-FFF2-40B4-BE49-F238E27FC236}">
                <a16:creationId xmlns:a16="http://schemas.microsoft.com/office/drawing/2014/main" id="{9D604CB0-B63A-4976-B66A-123772CC594D}"/>
              </a:ext>
            </a:extLst>
          </p:cNvPr>
          <p:cNvGraphicFramePr>
            <a:graphicFrameLocks noGrp="1"/>
          </p:cNvGraphicFramePr>
          <p:nvPr>
            <p:extLst>
              <p:ext uri="{D42A27DB-BD31-4B8C-83A1-F6EECF244321}">
                <p14:modId xmlns:p14="http://schemas.microsoft.com/office/powerpoint/2010/main" val="4060877914"/>
              </p:ext>
            </p:extLst>
          </p:nvPr>
        </p:nvGraphicFramePr>
        <p:xfrm>
          <a:off x="7048870" y="1979721"/>
          <a:ext cx="3814304" cy="4468107"/>
        </p:xfrm>
        <a:graphic>
          <a:graphicData uri="http://schemas.openxmlformats.org/drawingml/2006/table">
            <a:tbl>
              <a:tblPr firstRow="1" bandRow="1">
                <a:tableStyleId>{0E3FDE45-AF77-4B5C-9715-49D594BDF05E}</a:tableStyleId>
              </a:tblPr>
              <a:tblGrid>
                <a:gridCol w="3814304">
                  <a:extLst>
                    <a:ext uri="{9D8B030D-6E8A-4147-A177-3AD203B41FA5}">
                      <a16:colId xmlns:a16="http://schemas.microsoft.com/office/drawing/2014/main" val="2432573090"/>
                    </a:ext>
                  </a:extLst>
                </a:gridCol>
              </a:tblGrid>
              <a:tr h="393734">
                <a:tc>
                  <a:txBody>
                    <a:bodyPr/>
                    <a:lstStyle/>
                    <a:p>
                      <a:pPr algn="ctr"/>
                      <a:r>
                        <a:rPr lang="en-US" dirty="0"/>
                        <a:t>OWASP TOP 10 - 2017</a:t>
                      </a:r>
                      <a:endParaRPr lang="el-GR" dirty="0"/>
                    </a:p>
                  </a:txBody>
                  <a:tcPr/>
                </a:tc>
                <a:extLst>
                  <a:ext uri="{0D108BD9-81ED-4DB2-BD59-A6C34878D82A}">
                    <a16:rowId xmlns:a16="http://schemas.microsoft.com/office/drawing/2014/main" val="1394578867"/>
                  </a:ext>
                </a:extLst>
              </a:tr>
              <a:tr h="348780">
                <a:tc>
                  <a:txBody>
                    <a:bodyPr/>
                    <a:lstStyle/>
                    <a:p>
                      <a:r>
                        <a:rPr lang="en-US" sz="1200" dirty="0"/>
                        <a:t>A1:2017 – Injection</a:t>
                      </a:r>
                      <a:endParaRPr lang="el-GR" sz="1200" dirty="0"/>
                    </a:p>
                  </a:txBody>
                  <a:tcPr/>
                </a:tc>
                <a:extLst>
                  <a:ext uri="{0D108BD9-81ED-4DB2-BD59-A6C34878D82A}">
                    <a16:rowId xmlns:a16="http://schemas.microsoft.com/office/drawing/2014/main" val="3497489194"/>
                  </a:ext>
                </a:extLst>
              </a:tr>
              <a:tr h="384513">
                <a:tc>
                  <a:txBody>
                    <a:bodyPr/>
                    <a:lstStyle/>
                    <a:p>
                      <a:r>
                        <a:rPr lang="en-US" sz="1200" dirty="0"/>
                        <a:t>A2:2017 – Broken Authentication</a:t>
                      </a:r>
                      <a:endParaRPr lang="el-GR" sz="1200" dirty="0"/>
                    </a:p>
                  </a:txBody>
                  <a:tcPr/>
                </a:tc>
                <a:extLst>
                  <a:ext uri="{0D108BD9-81ED-4DB2-BD59-A6C34878D82A}">
                    <a16:rowId xmlns:a16="http://schemas.microsoft.com/office/drawing/2014/main" val="2095856928"/>
                  </a:ext>
                </a:extLst>
              </a:tr>
              <a:tr h="405806">
                <a:tc>
                  <a:txBody>
                    <a:bodyPr/>
                    <a:lstStyle/>
                    <a:p>
                      <a:r>
                        <a:rPr lang="en-US" sz="1200" dirty="0"/>
                        <a:t>A3:2017 – Sensitive Data Exposure</a:t>
                      </a:r>
                    </a:p>
                  </a:txBody>
                  <a:tcPr/>
                </a:tc>
                <a:extLst>
                  <a:ext uri="{0D108BD9-81ED-4DB2-BD59-A6C34878D82A}">
                    <a16:rowId xmlns:a16="http://schemas.microsoft.com/office/drawing/2014/main" val="250198165"/>
                  </a:ext>
                </a:extLst>
              </a:tr>
              <a:tr h="408166">
                <a:tc>
                  <a:txBody>
                    <a:bodyPr/>
                    <a:lstStyle/>
                    <a:p>
                      <a:r>
                        <a:rPr lang="en-US" sz="1200" dirty="0"/>
                        <a:t>A4:2017 – XML External Entities (XXE) </a:t>
                      </a:r>
                      <a:endParaRPr lang="el-GR" sz="1200" dirty="0"/>
                    </a:p>
                  </a:txBody>
                  <a:tcPr/>
                </a:tc>
                <a:extLst>
                  <a:ext uri="{0D108BD9-81ED-4DB2-BD59-A6C34878D82A}">
                    <a16:rowId xmlns:a16="http://schemas.microsoft.com/office/drawing/2014/main" val="3580433931"/>
                  </a:ext>
                </a:extLst>
              </a:tr>
              <a:tr h="348780">
                <a:tc>
                  <a:txBody>
                    <a:bodyPr/>
                    <a:lstStyle/>
                    <a:p>
                      <a:r>
                        <a:rPr lang="en-US" sz="1200" dirty="0"/>
                        <a:t>A5:2017 – Broken Access Control </a:t>
                      </a:r>
                      <a:endParaRPr lang="el-GR" sz="1200" dirty="0"/>
                    </a:p>
                  </a:txBody>
                  <a:tcPr/>
                </a:tc>
                <a:extLst>
                  <a:ext uri="{0D108BD9-81ED-4DB2-BD59-A6C34878D82A}">
                    <a16:rowId xmlns:a16="http://schemas.microsoft.com/office/drawing/2014/main" val="4214603016"/>
                  </a:ext>
                </a:extLst>
              </a:tr>
              <a:tr h="394244">
                <a:tc>
                  <a:txBody>
                    <a:bodyPr/>
                    <a:lstStyle/>
                    <a:p>
                      <a:r>
                        <a:rPr lang="en-US" sz="1200" dirty="0"/>
                        <a:t>A6:2017 – Security Misconfiguration</a:t>
                      </a:r>
                      <a:endParaRPr lang="el-GR" sz="1200" dirty="0"/>
                    </a:p>
                  </a:txBody>
                  <a:tcPr/>
                </a:tc>
                <a:extLst>
                  <a:ext uri="{0D108BD9-81ED-4DB2-BD59-A6C34878D82A}">
                    <a16:rowId xmlns:a16="http://schemas.microsoft.com/office/drawing/2014/main" val="1831906282"/>
                  </a:ext>
                </a:extLst>
              </a:tr>
              <a:tr h="423937">
                <a:tc>
                  <a:txBody>
                    <a:bodyPr/>
                    <a:lstStyle/>
                    <a:p>
                      <a:r>
                        <a:rPr lang="en-US" sz="1200" dirty="0"/>
                        <a:t>A7:2017 – Cross-Site Scripting (XSS)</a:t>
                      </a:r>
                      <a:endParaRPr lang="el-GR" sz="1200" dirty="0"/>
                    </a:p>
                  </a:txBody>
                  <a:tcPr/>
                </a:tc>
                <a:extLst>
                  <a:ext uri="{0D108BD9-81ED-4DB2-BD59-A6C34878D82A}">
                    <a16:rowId xmlns:a16="http://schemas.microsoft.com/office/drawing/2014/main" val="178007515"/>
                  </a:ext>
                </a:extLst>
              </a:tr>
              <a:tr h="445747">
                <a:tc>
                  <a:txBody>
                    <a:bodyPr/>
                    <a:lstStyle/>
                    <a:p>
                      <a:r>
                        <a:rPr lang="en-US" sz="1200" dirty="0"/>
                        <a:t>A8:2017 – Insecure Deserialization [New, Community]</a:t>
                      </a:r>
                      <a:endParaRPr lang="el-GR" sz="1200" dirty="0"/>
                    </a:p>
                  </a:txBody>
                  <a:tcPr/>
                </a:tc>
                <a:extLst>
                  <a:ext uri="{0D108BD9-81ED-4DB2-BD59-A6C34878D82A}">
                    <a16:rowId xmlns:a16="http://schemas.microsoft.com/office/drawing/2014/main" val="4109154618"/>
                  </a:ext>
                </a:extLst>
              </a:tr>
              <a:tr h="449837">
                <a:tc>
                  <a:txBody>
                    <a:bodyPr/>
                    <a:lstStyle/>
                    <a:p>
                      <a:r>
                        <a:rPr lang="en-US" sz="1200" dirty="0"/>
                        <a:t>A9:2017 – Using Components with Known Vulnerabilities</a:t>
                      </a:r>
                      <a:endParaRPr lang="el-GR" sz="1200" dirty="0"/>
                    </a:p>
                  </a:txBody>
                  <a:tcPr/>
                </a:tc>
                <a:extLst>
                  <a:ext uri="{0D108BD9-81ED-4DB2-BD59-A6C34878D82A}">
                    <a16:rowId xmlns:a16="http://schemas.microsoft.com/office/drawing/2014/main" val="2183971250"/>
                  </a:ext>
                </a:extLst>
              </a:tr>
              <a:tr h="449837">
                <a:tc>
                  <a:txBody>
                    <a:bodyPr/>
                    <a:lstStyle/>
                    <a:p>
                      <a:r>
                        <a:rPr lang="en-US" sz="1200" dirty="0"/>
                        <a:t>A10:2017 – Insufficient Logging and Monitoring </a:t>
                      </a:r>
                    </a:p>
                    <a:p>
                      <a:r>
                        <a:rPr lang="en-US" sz="1200" dirty="0"/>
                        <a:t>[New, Community]</a:t>
                      </a:r>
                      <a:endParaRPr lang="el-GR" sz="1200" dirty="0"/>
                    </a:p>
                  </a:txBody>
                  <a:tcPr/>
                </a:tc>
                <a:extLst>
                  <a:ext uri="{0D108BD9-81ED-4DB2-BD59-A6C34878D82A}">
                    <a16:rowId xmlns:a16="http://schemas.microsoft.com/office/drawing/2014/main" val="4200126413"/>
                  </a:ext>
                </a:extLst>
              </a:tr>
            </a:tbl>
          </a:graphicData>
        </a:graphic>
      </p:graphicFrame>
      <p:cxnSp>
        <p:nvCxnSpPr>
          <p:cNvPr id="25" name="Ευθύγραμμο βέλος σύνδεσης 24">
            <a:extLst>
              <a:ext uri="{FF2B5EF4-FFF2-40B4-BE49-F238E27FC236}">
                <a16:creationId xmlns:a16="http://schemas.microsoft.com/office/drawing/2014/main" id="{965B9678-1AEC-4AC9-B45B-1DF383456DBA}"/>
              </a:ext>
            </a:extLst>
          </p:cNvPr>
          <p:cNvCxnSpPr>
            <a:cxnSpLocks/>
          </p:cNvCxnSpPr>
          <p:nvPr/>
        </p:nvCxnSpPr>
        <p:spPr>
          <a:xfrm>
            <a:off x="5166803" y="2530136"/>
            <a:ext cx="1858395" cy="0"/>
          </a:xfrm>
          <a:prstGeom prst="straightConnector1">
            <a:avLst/>
          </a:prstGeom>
          <a:ln w="1905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Ευθύγραμμο βέλος σύνδεσης 25">
            <a:extLst>
              <a:ext uri="{FF2B5EF4-FFF2-40B4-BE49-F238E27FC236}">
                <a16:creationId xmlns:a16="http://schemas.microsoft.com/office/drawing/2014/main" id="{5A4A1C6C-3CD3-4015-B746-C78FB0E45637}"/>
              </a:ext>
            </a:extLst>
          </p:cNvPr>
          <p:cNvCxnSpPr>
            <a:cxnSpLocks/>
          </p:cNvCxnSpPr>
          <p:nvPr/>
        </p:nvCxnSpPr>
        <p:spPr>
          <a:xfrm>
            <a:off x="5166803" y="2885243"/>
            <a:ext cx="1858395" cy="0"/>
          </a:xfrm>
          <a:prstGeom prst="straightConnector1">
            <a:avLst/>
          </a:prstGeom>
          <a:ln w="1905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88" name="Ευθύγραμμο βέλος σύνδεσης 87">
            <a:extLst>
              <a:ext uri="{FF2B5EF4-FFF2-40B4-BE49-F238E27FC236}">
                <a16:creationId xmlns:a16="http://schemas.microsoft.com/office/drawing/2014/main" id="{0CFF9170-D3B3-423D-9BB6-505BBC83BB13}"/>
              </a:ext>
            </a:extLst>
          </p:cNvPr>
          <p:cNvCxnSpPr>
            <a:cxnSpLocks/>
          </p:cNvCxnSpPr>
          <p:nvPr/>
        </p:nvCxnSpPr>
        <p:spPr>
          <a:xfrm>
            <a:off x="5166803" y="3249227"/>
            <a:ext cx="1858395" cy="161171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0" name="Ευθύγραμμο βέλος σύνδεσης 89">
            <a:extLst>
              <a:ext uri="{FF2B5EF4-FFF2-40B4-BE49-F238E27FC236}">
                <a16:creationId xmlns:a16="http://schemas.microsoft.com/office/drawing/2014/main" id="{AD70559E-5D7D-4694-9A73-8399BD8373DE}"/>
              </a:ext>
            </a:extLst>
          </p:cNvPr>
          <p:cNvCxnSpPr>
            <a:cxnSpLocks/>
          </p:cNvCxnSpPr>
          <p:nvPr/>
        </p:nvCxnSpPr>
        <p:spPr>
          <a:xfrm>
            <a:off x="5143131" y="3604334"/>
            <a:ext cx="1905739" cy="479394"/>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4" name="Ευθύγραμμο βέλος σύνδεσης 93">
            <a:extLst>
              <a:ext uri="{FF2B5EF4-FFF2-40B4-BE49-F238E27FC236}">
                <a16:creationId xmlns:a16="http://schemas.microsoft.com/office/drawing/2014/main" id="{1E771E13-31E7-4B94-90D1-C73D091D15AB}"/>
              </a:ext>
            </a:extLst>
          </p:cNvPr>
          <p:cNvCxnSpPr>
            <a:cxnSpLocks/>
            <a:endCxn id="22" idx="1"/>
          </p:cNvCxnSpPr>
          <p:nvPr/>
        </p:nvCxnSpPr>
        <p:spPr>
          <a:xfrm flipV="1">
            <a:off x="5184559" y="4213774"/>
            <a:ext cx="1864311" cy="529846"/>
          </a:xfrm>
          <a:prstGeom prst="straightConnector1">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8" name="Ευθύγραμμο βέλος σύνδεσης 97">
            <a:extLst>
              <a:ext uri="{FF2B5EF4-FFF2-40B4-BE49-F238E27FC236}">
                <a16:creationId xmlns:a16="http://schemas.microsoft.com/office/drawing/2014/main" id="{56011646-AC63-4CB2-92D7-9C125CED240C}"/>
              </a:ext>
            </a:extLst>
          </p:cNvPr>
          <p:cNvCxnSpPr>
            <a:cxnSpLocks/>
          </p:cNvCxnSpPr>
          <p:nvPr/>
        </p:nvCxnSpPr>
        <p:spPr>
          <a:xfrm>
            <a:off x="5184559" y="3888419"/>
            <a:ext cx="1840639" cy="559292"/>
          </a:xfrm>
          <a:prstGeom prst="straightConnector1">
            <a:avLst/>
          </a:prstGeom>
          <a:ln w="1905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Ευθύγραμμο βέλος σύνδεσης 100">
            <a:extLst>
              <a:ext uri="{FF2B5EF4-FFF2-40B4-BE49-F238E27FC236}">
                <a16:creationId xmlns:a16="http://schemas.microsoft.com/office/drawing/2014/main" id="{043A9FB6-9864-4DF5-875D-4C6BA44C4999}"/>
              </a:ext>
            </a:extLst>
          </p:cNvPr>
          <p:cNvCxnSpPr>
            <a:cxnSpLocks/>
          </p:cNvCxnSpPr>
          <p:nvPr/>
        </p:nvCxnSpPr>
        <p:spPr>
          <a:xfrm flipV="1">
            <a:off x="5184559" y="3249228"/>
            <a:ext cx="1887983" cy="1074463"/>
          </a:xfrm>
          <a:prstGeom prst="straightConnector1">
            <a:avLst/>
          </a:prstGeom>
          <a:ln w="1905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Ευθύγραμμο βέλος σύνδεσης 104">
            <a:extLst>
              <a:ext uri="{FF2B5EF4-FFF2-40B4-BE49-F238E27FC236}">
                <a16:creationId xmlns:a16="http://schemas.microsoft.com/office/drawing/2014/main" id="{994A180F-DD7A-4258-9D69-B8BDB2907C3A}"/>
              </a:ext>
            </a:extLst>
          </p:cNvPr>
          <p:cNvCxnSpPr>
            <a:cxnSpLocks/>
          </p:cNvCxnSpPr>
          <p:nvPr/>
        </p:nvCxnSpPr>
        <p:spPr>
          <a:xfrm>
            <a:off x="5184559" y="5708341"/>
            <a:ext cx="1864311" cy="0"/>
          </a:xfrm>
          <a:prstGeom prst="straightConnector1">
            <a:avLst/>
          </a:prstGeom>
          <a:ln w="19050">
            <a:solidFill>
              <a:schemeClr val="accent2"/>
            </a:solidFill>
            <a:tailEnd type="triangl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A1BC373-1AEC-43C0-A45B-EDD140CDFB76}"/>
              </a:ext>
            </a:extLst>
          </p:cNvPr>
          <p:cNvSpPr txBox="1"/>
          <p:nvPr/>
        </p:nvSpPr>
        <p:spPr>
          <a:xfrm>
            <a:off x="10827637" y="3945228"/>
            <a:ext cx="985096" cy="276999"/>
          </a:xfrm>
          <a:prstGeom prst="rect">
            <a:avLst/>
          </a:prstGeom>
          <a:noFill/>
        </p:spPr>
        <p:txBody>
          <a:bodyPr wrap="square" rtlCol="0">
            <a:spAutoFit/>
          </a:bodyPr>
          <a:lstStyle/>
          <a:p>
            <a:r>
              <a:rPr lang="en-GB" sz="1200" dirty="0">
                <a:solidFill>
                  <a:schemeClr val="accent2">
                    <a:lumMod val="75000"/>
                  </a:schemeClr>
                </a:solidFill>
              </a:rPr>
              <a:t>Merged</a:t>
            </a:r>
            <a:endParaRPr lang="el-GR" dirty="0">
              <a:solidFill>
                <a:schemeClr val="accent2">
                  <a:lumMod val="75000"/>
                </a:schemeClr>
              </a:solidFill>
            </a:endParaRPr>
          </a:p>
        </p:txBody>
      </p:sp>
      <p:sp>
        <p:nvSpPr>
          <p:cNvPr id="112" name="TextBox 111">
            <a:extLst>
              <a:ext uri="{FF2B5EF4-FFF2-40B4-BE49-F238E27FC236}">
                <a16:creationId xmlns:a16="http://schemas.microsoft.com/office/drawing/2014/main" id="{14FFF658-F4BB-4009-BF6A-1B2CA4882635}"/>
              </a:ext>
            </a:extLst>
          </p:cNvPr>
          <p:cNvSpPr txBox="1"/>
          <p:nvPr/>
        </p:nvSpPr>
        <p:spPr>
          <a:xfrm>
            <a:off x="10763202" y="5143262"/>
            <a:ext cx="1508143" cy="276999"/>
          </a:xfrm>
          <a:prstGeom prst="rect">
            <a:avLst/>
          </a:prstGeom>
          <a:noFill/>
        </p:spPr>
        <p:txBody>
          <a:bodyPr wrap="square" rtlCol="0">
            <a:spAutoFit/>
          </a:bodyPr>
          <a:lstStyle/>
          <a:p>
            <a:r>
              <a:rPr lang="en-GB" sz="1200" dirty="0">
                <a:solidFill>
                  <a:schemeClr val="accent2">
                    <a:lumMod val="75000"/>
                  </a:schemeClr>
                </a:solidFill>
              </a:rPr>
              <a:t>New, Community</a:t>
            </a:r>
            <a:endParaRPr lang="el-GR" dirty="0">
              <a:solidFill>
                <a:schemeClr val="accent2">
                  <a:lumMod val="75000"/>
                </a:schemeClr>
              </a:solidFill>
            </a:endParaRPr>
          </a:p>
        </p:txBody>
      </p:sp>
      <p:sp>
        <p:nvSpPr>
          <p:cNvPr id="114" name="TextBox 113">
            <a:extLst>
              <a:ext uri="{FF2B5EF4-FFF2-40B4-BE49-F238E27FC236}">
                <a16:creationId xmlns:a16="http://schemas.microsoft.com/office/drawing/2014/main" id="{D5397F62-489D-430E-9C31-70D058563677}"/>
              </a:ext>
            </a:extLst>
          </p:cNvPr>
          <p:cNvSpPr txBox="1"/>
          <p:nvPr/>
        </p:nvSpPr>
        <p:spPr>
          <a:xfrm>
            <a:off x="10821721" y="3567032"/>
            <a:ext cx="828860" cy="276999"/>
          </a:xfrm>
          <a:prstGeom prst="rect">
            <a:avLst/>
          </a:prstGeom>
          <a:noFill/>
        </p:spPr>
        <p:txBody>
          <a:bodyPr wrap="square" rtlCol="0">
            <a:spAutoFit/>
          </a:bodyPr>
          <a:lstStyle/>
          <a:p>
            <a:r>
              <a:rPr lang="en-GB" sz="1200" dirty="0">
                <a:solidFill>
                  <a:schemeClr val="accent2">
                    <a:lumMod val="75000"/>
                  </a:schemeClr>
                </a:solidFill>
              </a:rPr>
              <a:t>New</a:t>
            </a:r>
            <a:endParaRPr lang="el-GR" dirty="0">
              <a:solidFill>
                <a:schemeClr val="accent2">
                  <a:lumMod val="75000"/>
                </a:schemeClr>
              </a:solidFill>
            </a:endParaRPr>
          </a:p>
        </p:txBody>
      </p:sp>
      <p:sp>
        <p:nvSpPr>
          <p:cNvPr id="115" name="TextBox 114">
            <a:extLst>
              <a:ext uri="{FF2B5EF4-FFF2-40B4-BE49-F238E27FC236}">
                <a16:creationId xmlns:a16="http://schemas.microsoft.com/office/drawing/2014/main" id="{68499311-D190-42F7-8A43-0B6CF66CDC09}"/>
              </a:ext>
            </a:extLst>
          </p:cNvPr>
          <p:cNvSpPr txBox="1"/>
          <p:nvPr/>
        </p:nvSpPr>
        <p:spPr>
          <a:xfrm>
            <a:off x="10763202" y="6052215"/>
            <a:ext cx="1508143" cy="276999"/>
          </a:xfrm>
          <a:prstGeom prst="rect">
            <a:avLst/>
          </a:prstGeom>
          <a:noFill/>
        </p:spPr>
        <p:txBody>
          <a:bodyPr wrap="square" rtlCol="0">
            <a:spAutoFit/>
          </a:bodyPr>
          <a:lstStyle/>
          <a:p>
            <a:r>
              <a:rPr lang="en-GB" sz="1200" dirty="0">
                <a:solidFill>
                  <a:schemeClr val="accent2">
                    <a:lumMod val="75000"/>
                  </a:schemeClr>
                </a:solidFill>
              </a:rPr>
              <a:t>New, Community</a:t>
            </a:r>
            <a:endParaRPr lang="el-GR" dirty="0">
              <a:solidFill>
                <a:schemeClr val="accent2">
                  <a:lumMod val="75000"/>
                </a:schemeClr>
              </a:solidFill>
            </a:endParaRPr>
          </a:p>
        </p:txBody>
      </p:sp>
      <p:sp>
        <p:nvSpPr>
          <p:cNvPr id="116" name="Τίτλος 1">
            <a:extLst>
              <a:ext uri="{FF2B5EF4-FFF2-40B4-BE49-F238E27FC236}">
                <a16:creationId xmlns:a16="http://schemas.microsoft.com/office/drawing/2014/main" id="{422FCA81-E653-47CB-88C3-FE69A6765516}"/>
              </a:ext>
            </a:extLst>
          </p:cNvPr>
          <p:cNvSpPr txBox="1">
            <a:spLocks/>
          </p:cNvSpPr>
          <p:nvPr/>
        </p:nvSpPr>
        <p:spPr>
          <a:xfrm>
            <a:off x="787434" y="439708"/>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fontScale="9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OWASP Top Ten Changes Between 2013 and 2017</a:t>
            </a:r>
            <a:endParaRPr lang="el-GR" dirty="0"/>
          </a:p>
        </p:txBody>
      </p:sp>
    </p:spTree>
    <p:extLst>
      <p:ext uri="{BB962C8B-B14F-4D97-AF65-F5344CB8AC3E}">
        <p14:creationId xmlns:p14="http://schemas.microsoft.com/office/powerpoint/2010/main" val="102467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2"/>
                                        </p:tgtEl>
                                        <p:attrNameLst>
                                          <p:attrName>style.visibility</p:attrName>
                                        </p:attrNameLst>
                                      </p:cBhvr>
                                      <p:to>
                                        <p:strVal val="visible"/>
                                      </p:to>
                                    </p:set>
                                    <p:animEffect transition="in" filter="fade">
                                      <p:cBhvr>
                                        <p:cTn id="12" dur="500"/>
                                        <p:tgtEl>
                                          <p:spTgt spid="1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fade">
                                      <p:cBhvr>
                                        <p:cTn id="17" dur="500"/>
                                        <p:tgtEl>
                                          <p:spTgt spid="1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P spid="112" grpId="0"/>
      <p:bldP spid="114" grpId="0"/>
      <p:bldP spid="1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Πίνακας 5">
            <a:extLst>
              <a:ext uri="{FF2B5EF4-FFF2-40B4-BE49-F238E27FC236}">
                <a16:creationId xmlns:a16="http://schemas.microsoft.com/office/drawing/2014/main" id="{733ACF66-8BAE-401D-A36B-D3160C2A26D2}"/>
              </a:ext>
            </a:extLst>
          </p:cNvPr>
          <p:cNvGraphicFramePr>
            <a:graphicFrameLocks noGrp="1"/>
          </p:cNvGraphicFramePr>
          <p:nvPr>
            <p:extLst>
              <p:ext uri="{D42A27DB-BD31-4B8C-83A1-F6EECF244321}">
                <p14:modId xmlns:p14="http://schemas.microsoft.com/office/powerpoint/2010/main" val="3214499634"/>
              </p:ext>
            </p:extLst>
          </p:nvPr>
        </p:nvGraphicFramePr>
        <p:xfrm>
          <a:off x="1266533" y="2170129"/>
          <a:ext cx="3837729" cy="4170055"/>
        </p:xfrm>
        <a:graphic>
          <a:graphicData uri="http://schemas.openxmlformats.org/drawingml/2006/table">
            <a:tbl>
              <a:tblPr firstRow="1" bandRow="1">
                <a:tableStyleId>{9D7B26C5-4107-4FEC-AEDC-1716B250A1EF}</a:tableStyleId>
              </a:tblPr>
              <a:tblGrid>
                <a:gridCol w="3837729">
                  <a:extLst>
                    <a:ext uri="{9D8B030D-6E8A-4147-A177-3AD203B41FA5}">
                      <a16:colId xmlns:a16="http://schemas.microsoft.com/office/drawing/2014/main" val="2778877578"/>
                    </a:ext>
                  </a:extLst>
                </a:gridCol>
              </a:tblGrid>
              <a:tr h="376180">
                <a:tc>
                  <a:txBody>
                    <a:bodyPr/>
                    <a:lstStyle/>
                    <a:p>
                      <a:pPr algn="ctr"/>
                      <a:r>
                        <a:rPr lang="en-GB" dirty="0"/>
                        <a:t>2017</a:t>
                      </a:r>
                      <a:endParaRPr lang="el-GR" dirty="0"/>
                    </a:p>
                  </a:txBody>
                  <a:tcPr/>
                </a:tc>
                <a:extLst>
                  <a:ext uri="{0D108BD9-81ED-4DB2-BD59-A6C34878D82A}">
                    <a16:rowId xmlns:a16="http://schemas.microsoft.com/office/drawing/2014/main" val="2287525221"/>
                  </a:ext>
                </a:extLst>
              </a:tr>
              <a:tr h="376180">
                <a:tc>
                  <a:txBody>
                    <a:bodyPr/>
                    <a:lstStyle/>
                    <a:p>
                      <a:r>
                        <a:rPr lang="en-GB" sz="1200" dirty="0"/>
                        <a:t>A01:2017 - Injection</a:t>
                      </a:r>
                      <a:endParaRPr lang="el-GR" sz="1200" dirty="0"/>
                    </a:p>
                  </a:txBody>
                  <a:tcPr/>
                </a:tc>
                <a:extLst>
                  <a:ext uri="{0D108BD9-81ED-4DB2-BD59-A6C34878D82A}">
                    <a16:rowId xmlns:a16="http://schemas.microsoft.com/office/drawing/2014/main" val="2466790462"/>
                  </a:ext>
                </a:extLst>
              </a:tr>
              <a:tr h="376180">
                <a:tc>
                  <a:txBody>
                    <a:bodyPr/>
                    <a:lstStyle/>
                    <a:p>
                      <a:r>
                        <a:rPr lang="en-GB" sz="1200" dirty="0"/>
                        <a:t>A02:2017 - Broken Authentication</a:t>
                      </a:r>
                      <a:endParaRPr lang="el-GR" sz="1200" dirty="0"/>
                    </a:p>
                  </a:txBody>
                  <a:tcPr/>
                </a:tc>
                <a:extLst>
                  <a:ext uri="{0D108BD9-81ED-4DB2-BD59-A6C34878D82A}">
                    <a16:rowId xmlns:a16="http://schemas.microsoft.com/office/drawing/2014/main" val="2941406970"/>
                  </a:ext>
                </a:extLst>
              </a:tr>
              <a:tr h="376180">
                <a:tc>
                  <a:txBody>
                    <a:bodyPr/>
                    <a:lstStyle/>
                    <a:p>
                      <a:r>
                        <a:rPr lang="en-GB" sz="1200" dirty="0"/>
                        <a:t>A03:2017 - Sensitive Data Exposure</a:t>
                      </a:r>
                      <a:endParaRPr lang="el-GR" sz="1200" dirty="0"/>
                    </a:p>
                  </a:txBody>
                  <a:tcPr/>
                </a:tc>
                <a:extLst>
                  <a:ext uri="{0D108BD9-81ED-4DB2-BD59-A6C34878D82A}">
                    <a16:rowId xmlns:a16="http://schemas.microsoft.com/office/drawing/2014/main" val="2734588040"/>
                  </a:ext>
                </a:extLst>
              </a:tr>
              <a:tr h="376180">
                <a:tc>
                  <a:txBody>
                    <a:bodyPr/>
                    <a:lstStyle/>
                    <a:p>
                      <a:r>
                        <a:rPr lang="en-GB" sz="1200" dirty="0"/>
                        <a:t>A04:2017 – XML External Entities (XXE)</a:t>
                      </a:r>
                      <a:endParaRPr lang="el-GR" sz="1200" dirty="0"/>
                    </a:p>
                  </a:txBody>
                  <a:tcPr/>
                </a:tc>
                <a:extLst>
                  <a:ext uri="{0D108BD9-81ED-4DB2-BD59-A6C34878D82A}">
                    <a16:rowId xmlns:a16="http://schemas.microsoft.com/office/drawing/2014/main" val="3515089498"/>
                  </a:ext>
                </a:extLst>
              </a:tr>
              <a:tr h="376180">
                <a:tc>
                  <a:txBody>
                    <a:bodyPr/>
                    <a:lstStyle/>
                    <a:p>
                      <a:r>
                        <a:rPr lang="en-GB" sz="1200" dirty="0"/>
                        <a:t>A05:2017 - Broken Access Control </a:t>
                      </a:r>
                      <a:endParaRPr lang="el-GR" sz="1200" dirty="0"/>
                    </a:p>
                  </a:txBody>
                  <a:tcPr/>
                </a:tc>
                <a:extLst>
                  <a:ext uri="{0D108BD9-81ED-4DB2-BD59-A6C34878D82A}">
                    <a16:rowId xmlns:a16="http://schemas.microsoft.com/office/drawing/2014/main" val="3795947656"/>
                  </a:ext>
                </a:extLst>
              </a:tr>
              <a:tr h="376180">
                <a:tc>
                  <a:txBody>
                    <a:bodyPr/>
                    <a:lstStyle/>
                    <a:p>
                      <a:r>
                        <a:rPr lang="en-GB" sz="1200" dirty="0"/>
                        <a:t>A06:2017 - Security Misconfiguration </a:t>
                      </a:r>
                      <a:endParaRPr lang="el-GR" sz="1200" dirty="0"/>
                    </a:p>
                  </a:txBody>
                  <a:tcPr/>
                </a:tc>
                <a:extLst>
                  <a:ext uri="{0D108BD9-81ED-4DB2-BD59-A6C34878D82A}">
                    <a16:rowId xmlns:a16="http://schemas.microsoft.com/office/drawing/2014/main" val="1753307469"/>
                  </a:ext>
                </a:extLst>
              </a:tr>
              <a:tr h="376180">
                <a:tc>
                  <a:txBody>
                    <a:bodyPr/>
                    <a:lstStyle/>
                    <a:p>
                      <a:r>
                        <a:rPr lang="en-GB" sz="1200" dirty="0"/>
                        <a:t>A07:2017 - Cross-Site Scripting (XSS) </a:t>
                      </a:r>
                      <a:endParaRPr lang="el-GR" sz="1200" dirty="0"/>
                    </a:p>
                  </a:txBody>
                  <a:tcPr/>
                </a:tc>
                <a:extLst>
                  <a:ext uri="{0D108BD9-81ED-4DB2-BD59-A6C34878D82A}">
                    <a16:rowId xmlns:a16="http://schemas.microsoft.com/office/drawing/2014/main" val="3772035072"/>
                  </a:ext>
                </a:extLst>
              </a:tr>
              <a:tr h="376180">
                <a:tc>
                  <a:txBody>
                    <a:bodyPr/>
                    <a:lstStyle/>
                    <a:p>
                      <a:r>
                        <a:rPr lang="en-GB" sz="1200" dirty="0"/>
                        <a:t>A08:2017 - Insecure Deserialization</a:t>
                      </a:r>
                      <a:endParaRPr lang="el-GR" sz="1200" dirty="0"/>
                    </a:p>
                  </a:txBody>
                  <a:tcPr/>
                </a:tc>
                <a:extLst>
                  <a:ext uri="{0D108BD9-81ED-4DB2-BD59-A6C34878D82A}">
                    <a16:rowId xmlns:a16="http://schemas.microsoft.com/office/drawing/2014/main" val="3431474684"/>
                  </a:ext>
                </a:extLst>
              </a:tr>
              <a:tr h="463783">
                <a:tc>
                  <a:txBody>
                    <a:bodyPr/>
                    <a:lstStyle/>
                    <a:p>
                      <a:r>
                        <a:rPr lang="en-GB" sz="1200" dirty="0"/>
                        <a:t>A09:2017 - Using Components with Known Vulnerabilities</a:t>
                      </a:r>
                      <a:endParaRPr lang="el-GR" sz="1200" dirty="0"/>
                    </a:p>
                  </a:txBody>
                  <a:tcPr/>
                </a:tc>
                <a:extLst>
                  <a:ext uri="{0D108BD9-81ED-4DB2-BD59-A6C34878D82A}">
                    <a16:rowId xmlns:a16="http://schemas.microsoft.com/office/drawing/2014/main" val="4018439873"/>
                  </a:ext>
                </a:extLst>
              </a:tr>
              <a:tr h="320652">
                <a:tc>
                  <a:txBody>
                    <a:bodyPr/>
                    <a:lstStyle/>
                    <a:p>
                      <a:r>
                        <a:rPr lang="en-GB" sz="1200" dirty="0"/>
                        <a:t>A10:2017 - Insufficient Logging &amp; Monitoring </a:t>
                      </a:r>
                      <a:endParaRPr lang="el-GR" sz="1200" dirty="0"/>
                    </a:p>
                  </a:txBody>
                  <a:tcPr/>
                </a:tc>
                <a:extLst>
                  <a:ext uri="{0D108BD9-81ED-4DB2-BD59-A6C34878D82A}">
                    <a16:rowId xmlns:a16="http://schemas.microsoft.com/office/drawing/2014/main" val="1539533570"/>
                  </a:ext>
                </a:extLst>
              </a:tr>
            </a:tbl>
          </a:graphicData>
        </a:graphic>
      </p:graphicFrame>
      <p:graphicFrame>
        <p:nvGraphicFramePr>
          <p:cNvPr id="5" name="Πίνακας 5">
            <a:extLst>
              <a:ext uri="{FF2B5EF4-FFF2-40B4-BE49-F238E27FC236}">
                <a16:creationId xmlns:a16="http://schemas.microsoft.com/office/drawing/2014/main" id="{6AEC5C4B-433D-4746-845E-227DE9078AC0}"/>
              </a:ext>
            </a:extLst>
          </p:cNvPr>
          <p:cNvGraphicFramePr>
            <a:graphicFrameLocks noGrp="1"/>
          </p:cNvGraphicFramePr>
          <p:nvPr>
            <p:extLst>
              <p:ext uri="{D42A27DB-BD31-4B8C-83A1-F6EECF244321}">
                <p14:modId xmlns:p14="http://schemas.microsoft.com/office/powerpoint/2010/main" val="2465623978"/>
              </p:ext>
            </p:extLst>
          </p:nvPr>
        </p:nvGraphicFramePr>
        <p:xfrm>
          <a:off x="7392698" y="2174585"/>
          <a:ext cx="3769109" cy="4165714"/>
        </p:xfrm>
        <a:graphic>
          <a:graphicData uri="http://schemas.openxmlformats.org/drawingml/2006/table">
            <a:tbl>
              <a:tblPr firstRow="1" bandRow="1">
                <a:tableStyleId>{9D7B26C5-4107-4FEC-AEDC-1716B250A1EF}</a:tableStyleId>
              </a:tblPr>
              <a:tblGrid>
                <a:gridCol w="3769109">
                  <a:extLst>
                    <a:ext uri="{9D8B030D-6E8A-4147-A177-3AD203B41FA5}">
                      <a16:colId xmlns:a16="http://schemas.microsoft.com/office/drawing/2014/main" val="2778877578"/>
                    </a:ext>
                  </a:extLst>
                </a:gridCol>
              </a:tblGrid>
              <a:tr h="365648">
                <a:tc>
                  <a:txBody>
                    <a:bodyPr/>
                    <a:lstStyle/>
                    <a:p>
                      <a:pPr algn="ctr"/>
                      <a:r>
                        <a:rPr lang="en-GB" dirty="0"/>
                        <a:t>2021</a:t>
                      </a:r>
                      <a:endParaRPr lang="el-GR" dirty="0"/>
                    </a:p>
                  </a:txBody>
                  <a:tcPr/>
                </a:tc>
                <a:extLst>
                  <a:ext uri="{0D108BD9-81ED-4DB2-BD59-A6C34878D82A}">
                    <a16:rowId xmlns:a16="http://schemas.microsoft.com/office/drawing/2014/main" val="2287525221"/>
                  </a:ext>
                </a:extLst>
              </a:tr>
              <a:tr h="361127">
                <a:tc>
                  <a:txBody>
                    <a:bodyPr/>
                    <a:lstStyle/>
                    <a:p>
                      <a:r>
                        <a:rPr lang="en-GB" sz="1200" dirty="0"/>
                        <a:t>A01:2021 - Broken Access Control </a:t>
                      </a:r>
                      <a:endParaRPr lang="el-GR" sz="1200" dirty="0"/>
                    </a:p>
                  </a:txBody>
                  <a:tcPr/>
                </a:tc>
                <a:extLst>
                  <a:ext uri="{0D108BD9-81ED-4DB2-BD59-A6C34878D82A}">
                    <a16:rowId xmlns:a16="http://schemas.microsoft.com/office/drawing/2014/main" val="2466790462"/>
                  </a:ext>
                </a:extLst>
              </a:tr>
              <a:tr h="361127">
                <a:tc>
                  <a:txBody>
                    <a:bodyPr/>
                    <a:lstStyle/>
                    <a:p>
                      <a:r>
                        <a:rPr lang="en-GB" sz="1200" dirty="0"/>
                        <a:t>A02:2021 - Cryptographic Failures </a:t>
                      </a:r>
                      <a:endParaRPr lang="el-GR" sz="1200" dirty="0"/>
                    </a:p>
                  </a:txBody>
                  <a:tcPr/>
                </a:tc>
                <a:extLst>
                  <a:ext uri="{0D108BD9-81ED-4DB2-BD59-A6C34878D82A}">
                    <a16:rowId xmlns:a16="http://schemas.microsoft.com/office/drawing/2014/main" val="2941406970"/>
                  </a:ext>
                </a:extLst>
              </a:tr>
              <a:tr h="361127">
                <a:tc>
                  <a:txBody>
                    <a:bodyPr/>
                    <a:lstStyle/>
                    <a:p>
                      <a:r>
                        <a:rPr lang="en-GB" sz="1200" dirty="0"/>
                        <a:t>A03:2021 - Injection  </a:t>
                      </a:r>
                      <a:endParaRPr lang="el-GR" sz="1200" dirty="0"/>
                    </a:p>
                  </a:txBody>
                  <a:tcPr/>
                </a:tc>
                <a:extLst>
                  <a:ext uri="{0D108BD9-81ED-4DB2-BD59-A6C34878D82A}">
                    <a16:rowId xmlns:a16="http://schemas.microsoft.com/office/drawing/2014/main" val="2734588040"/>
                  </a:ext>
                </a:extLst>
              </a:tr>
              <a:tr h="361127">
                <a:tc>
                  <a:txBody>
                    <a:bodyPr/>
                    <a:lstStyle/>
                    <a:p>
                      <a:r>
                        <a:rPr lang="en-GB" sz="1200" dirty="0"/>
                        <a:t>A04:2021 – Insecure Design </a:t>
                      </a:r>
                      <a:endParaRPr lang="el-GR" sz="1200" dirty="0"/>
                    </a:p>
                  </a:txBody>
                  <a:tcPr/>
                </a:tc>
                <a:extLst>
                  <a:ext uri="{0D108BD9-81ED-4DB2-BD59-A6C34878D82A}">
                    <a16:rowId xmlns:a16="http://schemas.microsoft.com/office/drawing/2014/main" val="3515089498"/>
                  </a:ext>
                </a:extLst>
              </a:tr>
              <a:tr h="361127">
                <a:tc>
                  <a:txBody>
                    <a:bodyPr/>
                    <a:lstStyle/>
                    <a:p>
                      <a:r>
                        <a:rPr lang="en-GB" sz="1200" dirty="0"/>
                        <a:t>A05:2021 - Security Misconfiguration </a:t>
                      </a:r>
                      <a:endParaRPr lang="el-GR" sz="1200" dirty="0"/>
                    </a:p>
                  </a:txBody>
                  <a:tcPr/>
                </a:tc>
                <a:extLst>
                  <a:ext uri="{0D108BD9-81ED-4DB2-BD59-A6C34878D82A}">
                    <a16:rowId xmlns:a16="http://schemas.microsoft.com/office/drawing/2014/main" val="3795947656"/>
                  </a:ext>
                </a:extLst>
              </a:tr>
              <a:tr h="361127">
                <a:tc>
                  <a:txBody>
                    <a:bodyPr/>
                    <a:lstStyle/>
                    <a:p>
                      <a:r>
                        <a:rPr lang="en-GB" sz="1200" dirty="0"/>
                        <a:t>A06:2021 – Vulnerable and Outdated Components </a:t>
                      </a:r>
                      <a:endParaRPr lang="el-GR" sz="1200" dirty="0"/>
                    </a:p>
                  </a:txBody>
                  <a:tcPr/>
                </a:tc>
                <a:extLst>
                  <a:ext uri="{0D108BD9-81ED-4DB2-BD59-A6C34878D82A}">
                    <a16:rowId xmlns:a16="http://schemas.microsoft.com/office/drawing/2014/main" val="1753307469"/>
                  </a:ext>
                </a:extLst>
              </a:tr>
              <a:tr h="455469">
                <a:tc>
                  <a:txBody>
                    <a:bodyPr/>
                    <a:lstStyle/>
                    <a:p>
                      <a:r>
                        <a:rPr lang="en-GB" sz="1200" dirty="0"/>
                        <a:t>A07:2021 – Identification and Authentication Failures</a:t>
                      </a:r>
                      <a:endParaRPr lang="el-GR" sz="1200" dirty="0"/>
                    </a:p>
                  </a:txBody>
                  <a:tcPr/>
                </a:tc>
                <a:extLst>
                  <a:ext uri="{0D108BD9-81ED-4DB2-BD59-A6C34878D82A}">
                    <a16:rowId xmlns:a16="http://schemas.microsoft.com/office/drawing/2014/main" val="3772035072"/>
                  </a:ext>
                </a:extLst>
              </a:tr>
              <a:tr h="361127">
                <a:tc>
                  <a:txBody>
                    <a:bodyPr/>
                    <a:lstStyle/>
                    <a:p>
                      <a:r>
                        <a:rPr lang="en-GB" sz="1200" dirty="0"/>
                        <a:t>A08:2021 – Software and Data Integrity Failures </a:t>
                      </a:r>
                      <a:endParaRPr lang="el-GR" sz="1200" dirty="0"/>
                    </a:p>
                  </a:txBody>
                  <a:tcPr/>
                </a:tc>
                <a:extLst>
                  <a:ext uri="{0D108BD9-81ED-4DB2-BD59-A6C34878D82A}">
                    <a16:rowId xmlns:a16="http://schemas.microsoft.com/office/drawing/2014/main" val="3431474684"/>
                  </a:ext>
                </a:extLst>
              </a:tr>
              <a:tr h="455469">
                <a:tc>
                  <a:txBody>
                    <a:bodyPr/>
                    <a:lstStyle/>
                    <a:p>
                      <a:r>
                        <a:rPr lang="en-GB" sz="1200" dirty="0"/>
                        <a:t>A09:2021 – Security Logging and Monitoring Failures </a:t>
                      </a:r>
                      <a:endParaRPr lang="el-GR" sz="1200" dirty="0"/>
                    </a:p>
                  </a:txBody>
                  <a:tcPr/>
                </a:tc>
                <a:extLst>
                  <a:ext uri="{0D108BD9-81ED-4DB2-BD59-A6C34878D82A}">
                    <a16:rowId xmlns:a16="http://schemas.microsoft.com/office/drawing/2014/main" val="4018439873"/>
                  </a:ext>
                </a:extLst>
              </a:tr>
              <a:tr h="361127">
                <a:tc>
                  <a:txBody>
                    <a:bodyPr/>
                    <a:lstStyle/>
                    <a:p>
                      <a:r>
                        <a:rPr lang="en-GB" sz="1200" dirty="0"/>
                        <a:t>A10:2021 – Server-Side Request Forgery (SSRF)</a:t>
                      </a:r>
                      <a:endParaRPr lang="el-GR" sz="1200" dirty="0"/>
                    </a:p>
                  </a:txBody>
                  <a:tcPr/>
                </a:tc>
                <a:extLst>
                  <a:ext uri="{0D108BD9-81ED-4DB2-BD59-A6C34878D82A}">
                    <a16:rowId xmlns:a16="http://schemas.microsoft.com/office/drawing/2014/main" val="1539533570"/>
                  </a:ext>
                </a:extLst>
              </a:tr>
            </a:tbl>
          </a:graphicData>
        </a:graphic>
      </p:graphicFrame>
      <p:cxnSp>
        <p:nvCxnSpPr>
          <p:cNvPr id="6" name="Ευθύγραμμο βέλος σύνδεσης 5">
            <a:extLst>
              <a:ext uri="{FF2B5EF4-FFF2-40B4-BE49-F238E27FC236}">
                <a16:creationId xmlns:a16="http://schemas.microsoft.com/office/drawing/2014/main" id="{5C3B26BD-736B-4006-8853-CF0004D48055}"/>
              </a:ext>
            </a:extLst>
          </p:cNvPr>
          <p:cNvCxnSpPr>
            <a:cxnSpLocks/>
          </p:cNvCxnSpPr>
          <p:nvPr/>
        </p:nvCxnSpPr>
        <p:spPr>
          <a:xfrm>
            <a:off x="5104262" y="2706024"/>
            <a:ext cx="2288436" cy="66630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7" name="Ευθύγραμμο βέλος σύνδεσης 6">
            <a:extLst>
              <a:ext uri="{FF2B5EF4-FFF2-40B4-BE49-F238E27FC236}">
                <a16:creationId xmlns:a16="http://schemas.microsoft.com/office/drawing/2014/main" id="{4A8F78F5-A01D-4AD5-BC66-DB77E27B7FFE}"/>
              </a:ext>
            </a:extLst>
          </p:cNvPr>
          <p:cNvCxnSpPr>
            <a:cxnSpLocks/>
          </p:cNvCxnSpPr>
          <p:nvPr/>
        </p:nvCxnSpPr>
        <p:spPr>
          <a:xfrm>
            <a:off x="5104262" y="3107184"/>
            <a:ext cx="2288436" cy="174395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8" name="Ευθύγραμμο βέλος σύνδεσης 7">
            <a:extLst>
              <a:ext uri="{FF2B5EF4-FFF2-40B4-BE49-F238E27FC236}">
                <a16:creationId xmlns:a16="http://schemas.microsoft.com/office/drawing/2014/main" id="{69EDCFBE-8E05-45FD-8126-2DE1C14876C9}"/>
              </a:ext>
            </a:extLst>
          </p:cNvPr>
          <p:cNvCxnSpPr>
            <a:cxnSpLocks/>
          </p:cNvCxnSpPr>
          <p:nvPr/>
        </p:nvCxnSpPr>
        <p:spPr>
          <a:xfrm flipV="1">
            <a:off x="5104262" y="3037927"/>
            <a:ext cx="2288436" cy="39107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 name="Ευθύγραμμο βέλος σύνδεσης 8">
            <a:extLst>
              <a:ext uri="{FF2B5EF4-FFF2-40B4-BE49-F238E27FC236}">
                <a16:creationId xmlns:a16="http://schemas.microsoft.com/office/drawing/2014/main" id="{A875987F-4C17-4D68-9BE2-59480337253B}"/>
              </a:ext>
            </a:extLst>
          </p:cNvPr>
          <p:cNvCxnSpPr>
            <a:cxnSpLocks/>
            <a:stCxn id="4" idx="3"/>
          </p:cNvCxnSpPr>
          <p:nvPr/>
        </p:nvCxnSpPr>
        <p:spPr>
          <a:xfrm flipV="1">
            <a:off x="5104262" y="2706028"/>
            <a:ext cx="2288436" cy="15491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 name="Ευθύγραμμο βέλος σύνδεσης 9">
            <a:extLst>
              <a:ext uri="{FF2B5EF4-FFF2-40B4-BE49-F238E27FC236}">
                <a16:creationId xmlns:a16="http://schemas.microsoft.com/office/drawing/2014/main" id="{3BC5ABF6-F483-496B-8958-3C7CA9A601FD}"/>
              </a:ext>
            </a:extLst>
          </p:cNvPr>
          <p:cNvCxnSpPr>
            <a:cxnSpLocks/>
            <a:endCxn id="5" idx="1"/>
          </p:cNvCxnSpPr>
          <p:nvPr/>
        </p:nvCxnSpPr>
        <p:spPr>
          <a:xfrm flipV="1">
            <a:off x="5104262" y="4257442"/>
            <a:ext cx="2288436" cy="331847"/>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 name="Ευθύγραμμο βέλος σύνδεσης 10">
            <a:extLst>
              <a:ext uri="{FF2B5EF4-FFF2-40B4-BE49-F238E27FC236}">
                <a16:creationId xmlns:a16="http://schemas.microsoft.com/office/drawing/2014/main" id="{A9A6C06E-7999-47A1-947D-DBAC80AC0A11}"/>
              </a:ext>
            </a:extLst>
          </p:cNvPr>
          <p:cNvCxnSpPr>
            <a:cxnSpLocks/>
          </p:cNvCxnSpPr>
          <p:nvPr/>
        </p:nvCxnSpPr>
        <p:spPr>
          <a:xfrm flipV="1">
            <a:off x="5104262" y="4540699"/>
            <a:ext cx="2219816" cy="118357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2" name="Ευθύγραμμο βέλος σύνδεσης 11">
            <a:extLst>
              <a:ext uri="{FF2B5EF4-FFF2-40B4-BE49-F238E27FC236}">
                <a16:creationId xmlns:a16="http://schemas.microsoft.com/office/drawing/2014/main" id="{D8D70589-8E06-427F-BECD-74724EECF68C}"/>
              </a:ext>
            </a:extLst>
          </p:cNvPr>
          <p:cNvCxnSpPr>
            <a:cxnSpLocks/>
          </p:cNvCxnSpPr>
          <p:nvPr/>
        </p:nvCxnSpPr>
        <p:spPr>
          <a:xfrm flipV="1">
            <a:off x="5104262" y="5758405"/>
            <a:ext cx="2288436" cy="39107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3" name="Ευθύγραμμο βέλος σύνδεσης 12">
            <a:extLst>
              <a:ext uri="{FF2B5EF4-FFF2-40B4-BE49-F238E27FC236}">
                <a16:creationId xmlns:a16="http://schemas.microsoft.com/office/drawing/2014/main" id="{8B031BF1-09FB-4AA3-BFB4-901DDBE046B4}"/>
              </a:ext>
            </a:extLst>
          </p:cNvPr>
          <p:cNvCxnSpPr>
            <a:cxnSpLocks/>
            <a:endCxn id="5" idx="1"/>
          </p:cNvCxnSpPr>
          <p:nvPr/>
        </p:nvCxnSpPr>
        <p:spPr>
          <a:xfrm>
            <a:off x="5104262" y="3834407"/>
            <a:ext cx="2288436" cy="423035"/>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4" name="Ευθύγραμμο βέλος σύνδεσης 13">
            <a:extLst>
              <a:ext uri="{FF2B5EF4-FFF2-40B4-BE49-F238E27FC236}">
                <a16:creationId xmlns:a16="http://schemas.microsoft.com/office/drawing/2014/main" id="{FD8A32CE-30A1-4E4C-ABEE-E2D022D62077}"/>
              </a:ext>
            </a:extLst>
          </p:cNvPr>
          <p:cNvCxnSpPr>
            <a:cxnSpLocks/>
          </p:cNvCxnSpPr>
          <p:nvPr/>
        </p:nvCxnSpPr>
        <p:spPr>
          <a:xfrm flipV="1">
            <a:off x="5104262" y="3389609"/>
            <a:ext cx="2288436" cy="1551361"/>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Ευθύγραμμο βέλος σύνδεσης 14">
            <a:extLst>
              <a:ext uri="{FF2B5EF4-FFF2-40B4-BE49-F238E27FC236}">
                <a16:creationId xmlns:a16="http://schemas.microsoft.com/office/drawing/2014/main" id="{0B903A45-8034-40C6-BACB-5DDA7F561DB8}"/>
              </a:ext>
            </a:extLst>
          </p:cNvPr>
          <p:cNvCxnSpPr>
            <a:cxnSpLocks/>
          </p:cNvCxnSpPr>
          <p:nvPr/>
        </p:nvCxnSpPr>
        <p:spPr>
          <a:xfrm flipV="1">
            <a:off x="5104262" y="5346377"/>
            <a:ext cx="2288436" cy="1"/>
          </a:xfrm>
          <a:prstGeom prst="straightConnector1">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0ED3FB0F-0AB0-4D6E-981F-A73CDB951885}"/>
              </a:ext>
            </a:extLst>
          </p:cNvPr>
          <p:cNvSpPr txBox="1"/>
          <p:nvPr/>
        </p:nvSpPr>
        <p:spPr>
          <a:xfrm>
            <a:off x="11161807" y="3634793"/>
            <a:ext cx="828860" cy="276999"/>
          </a:xfrm>
          <a:prstGeom prst="rect">
            <a:avLst/>
          </a:prstGeom>
          <a:noFill/>
        </p:spPr>
        <p:txBody>
          <a:bodyPr wrap="square" rtlCol="0">
            <a:spAutoFit/>
          </a:bodyPr>
          <a:lstStyle/>
          <a:p>
            <a:r>
              <a:rPr lang="en-GB" sz="1200" dirty="0">
                <a:solidFill>
                  <a:schemeClr val="accent1">
                    <a:lumMod val="60000"/>
                    <a:lumOff val="40000"/>
                  </a:schemeClr>
                </a:solidFill>
              </a:rPr>
              <a:t>New</a:t>
            </a:r>
            <a:endParaRPr lang="el-GR" dirty="0">
              <a:solidFill>
                <a:schemeClr val="accent1">
                  <a:lumMod val="60000"/>
                  <a:lumOff val="40000"/>
                </a:schemeClr>
              </a:solidFill>
            </a:endParaRPr>
          </a:p>
        </p:txBody>
      </p:sp>
      <p:sp>
        <p:nvSpPr>
          <p:cNvPr id="17" name="TextBox 16">
            <a:extLst>
              <a:ext uri="{FF2B5EF4-FFF2-40B4-BE49-F238E27FC236}">
                <a16:creationId xmlns:a16="http://schemas.microsoft.com/office/drawing/2014/main" id="{1239FD4A-B056-42BC-A40F-1E8098EAB634}"/>
              </a:ext>
            </a:extLst>
          </p:cNvPr>
          <p:cNvSpPr txBox="1"/>
          <p:nvPr/>
        </p:nvSpPr>
        <p:spPr>
          <a:xfrm>
            <a:off x="11152685" y="5175461"/>
            <a:ext cx="828860" cy="276999"/>
          </a:xfrm>
          <a:prstGeom prst="rect">
            <a:avLst/>
          </a:prstGeom>
          <a:noFill/>
        </p:spPr>
        <p:txBody>
          <a:bodyPr wrap="square" rtlCol="0">
            <a:spAutoFit/>
          </a:bodyPr>
          <a:lstStyle/>
          <a:p>
            <a:r>
              <a:rPr lang="en-GB" sz="1200" dirty="0">
                <a:solidFill>
                  <a:schemeClr val="accent1">
                    <a:lumMod val="60000"/>
                    <a:lumOff val="40000"/>
                  </a:schemeClr>
                </a:solidFill>
              </a:rPr>
              <a:t>New</a:t>
            </a:r>
            <a:endParaRPr lang="el-GR" dirty="0">
              <a:solidFill>
                <a:schemeClr val="accent1">
                  <a:lumMod val="60000"/>
                  <a:lumOff val="40000"/>
                </a:schemeClr>
              </a:solidFill>
            </a:endParaRPr>
          </a:p>
        </p:txBody>
      </p:sp>
      <p:sp>
        <p:nvSpPr>
          <p:cNvPr id="18" name="TextBox 17">
            <a:extLst>
              <a:ext uri="{FF2B5EF4-FFF2-40B4-BE49-F238E27FC236}">
                <a16:creationId xmlns:a16="http://schemas.microsoft.com/office/drawing/2014/main" id="{677ED8B6-A9D3-451E-8820-3CAEFF84A994}"/>
              </a:ext>
            </a:extLst>
          </p:cNvPr>
          <p:cNvSpPr txBox="1"/>
          <p:nvPr/>
        </p:nvSpPr>
        <p:spPr>
          <a:xfrm>
            <a:off x="11152685" y="6035093"/>
            <a:ext cx="828860" cy="261610"/>
          </a:xfrm>
          <a:prstGeom prst="rect">
            <a:avLst/>
          </a:prstGeom>
          <a:noFill/>
        </p:spPr>
        <p:txBody>
          <a:bodyPr wrap="square" rtlCol="0">
            <a:spAutoFit/>
          </a:bodyPr>
          <a:lstStyle/>
          <a:p>
            <a:r>
              <a:rPr lang="en-GB" sz="1100" dirty="0">
                <a:solidFill>
                  <a:schemeClr val="accent1">
                    <a:lumMod val="60000"/>
                    <a:lumOff val="40000"/>
                  </a:schemeClr>
                </a:solidFill>
              </a:rPr>
              <a:t>New</a:t>
            </a:r>
            <a:endParaRPr lang="el-GR" sz="1100" dirty="0">
              <a:solidFill>
                <a:schemeClr val="accent1">
                  <a:lumMod val="60000"/>
                  <a:lumOff val="40000"/>
                </a:schemeClr>
              </a:solidFill>
            </a:endParaRPr>
          </a:p>
        </p:txBody>
      </p:sp>
      <p:sp>
        <p:nvSpPr>
          <p:cNvPr id="23" name="TextBox 22">
            <a:extLst>
              <a:ext uri="{FF2B5EF4-FFF2-40B4-BE49-F238E27FC236}">
                <a16:creationId xmlns:a16="http://schemas.microsoft.com/office/drawing/2014/main" id="{DA1CF388-15AF-472C-B339-F56AAA19332B}"/>
              </a:ext>
            </a:extLst>
          </p:cNvPr>
          <p:cNvSpPr txBox="1"/>
          <p:nvPr/>
        </p:nvSpPr>
        <p:spPr>
          <a:xfrm>
            <a:off x="11161807" y="3306251"/>
            <a:ext cx="985096" cy="276999"/>
          </a:xfrm>
          <a:prstGeom prst="rect">
            <a:avLst/>
          </a:prstGeom>
          <a:noFill/>
        </p:spPr>
        <p:txBody>
          <a:bodyPr wrap="square" rtlCol="0">
            <a:spAutoFit/>
          </a:bodyPr>
          <a:lstStyle/>
          <a:p>
            <a:r>
              <a:rPr lang="en-GB" sz="1200" dirty="0">
                <a:solidFill>
                  <a:schemeClr val="accent1">
                    <a:lumMod val="60000"/>
                    <a:lumOff val="40000"/>
                  </a:schemeClr>
                </a:solidFill>
              </a:rPr>
              <a:t>Merged</a:t>
            </a:r>
            <a:endParaRPr lang="el-GR" dirty="0">
              <a:solidFill>
                <a:schemeClr val="accent1">
                  <a:lumMod val="60000"/>
                  <a:lumOff val="40000"/>
                </a:schemeClr>
              </a:solidFill>
            </a:endParaRPr>
          </a:p>
        </p:txBody>
      </p:sp>
      <p:sp>
        <p:nvSpPr>
          <p:cNvPr id="24" name="TextBox 23">
            <a:extLst>
              <a:ext uri="{FF2B5EF4-FFF2-40B4-BE49-F238E27FC236}">
                <a16:creationId xmlns:a16="http://schemas.microsoft.com/office/drawing/2014/main" id="{654D3191-CB2E-4BAC-AB98-1411E9774F32}"/>
              </a:ext>
            </a:extLst>
          </p:cNvPr>
          <p:cNvSpPr txBox="1"/>
          <p:nvPr/>
        </p:nvSpPr>
        <p:spPr>
          <a:xfrm>
            <a:off x="11152685" y="4010963"/>
            <a:ext cx="985096" cy="276999"/>
          </a:xfrm>
          <a:prstGeom prst="rect">
            <a:avLst/>
          </a:prstGeom>
          <a:noFill/>
        </p:spPr>
        <p:txBody>
          <a:bodyPr wrap="square" rtlCol="0">
            <a:spAutoFit/>
          </a:bodyPr>
          <a:lstStyle/>
          <a:p>
            <a:r>
              <a:rPr lang="en-GB" sz="1200" dirty="0">
                <a:solidFill>
                  <a:schemeClr val="accent1">
                    <a:lumMod val="60000"/>
                    <a:lumOff val="40000"/>
                  </a:schemeClr>
                </a:solidFill>
              </a:rPr>
              <a:t>Merged</a:t>
            </a:r>
            <a:endParaRPr lang="el-GR" dirty="0">
              <a:solidFill>
                <a:schemeClr val="accent1">
                  <a:lumMod val="60000"/>
                  <a:lumOff val="40000"/>
                </a:schemeClr>
              </a:solidFill>
            </a:endParaRPr>
          </a:p>
        </p:txBody>
      </p:sp>
      <p:sp>
        <p:nvSpPr>
          <p:cNvPr id="27" name="Τίτλος 1">
            <a:extLst>
              <a:ext uri="{FF2B5EF4-FFF2-40B4-BE49-F238E27FC236}">
                <a16:creationId xmlns:a16="http://schemas.microsoft.com/office/drawing/2014/main" id="{A82D2B21-D7F2-4AF1-94A2-9743E76871CA}"/>
              </a:ext>
            </a:extLst>
          </p:cNvPr>
          <p:cNvSpPr txBox="1">
            <a:spLocks/>
          </p:cNvSpPr>
          <p:nvPr/>
        </p:nvSpPr>
        <p:spPr>
          <a:xfrm>
            <a:off x="680902" y="508441"/>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fontScale="90000"/>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GB" dirty="0"/>
              <a:t>OWASP Top Ten Changes Between 2017 and 2021</a:t>
            </a:r>
            <a:endParaRPr lang="el-GR" dirty="0"/>
          </a:p>
        </p:txBody>
      </p:sp>
    </p:spTree>
    <p:extLst>
      <p:ext uri="{BB962C8B-B14F-4D97-AF65-F5344CB8AC3E}">
        <p14:creationId xmlns:p14="http://schemas.microsoft.com/office/powerpoint/2010/main" val="117888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8C29026E-33ED-489F-8993-99FB24E2D004}"/>
              </a:ext>
            </a:extLst>
          </p:cNvPr>
          <p:cNvSpPr>
            <a:spLocks noGrp="1"/>
          </p:cNvSpPr>
          <p:nvPr>
            <p:ph idx="1"/>
          </p:nvPr>
        </p:nvSpPr>
        <p:spPr>
          <a:xfrm>
            <a:off x="889993" y="1630269"/>
            <a:ext cx="10412013" cy="4890379"/>
          </a:xfrm>
        </p:spPr>
        <p:txBody>
          <a:bodyPr>
            <a:normAutofit fontScale="70000" lnSpcReduction="20000"/>
          </a:bodyPr>
          <a:lstStyle/>
          <a:p>
            <a:r>
              <a:rPr lang="en-GB" sz="1900" dirty="0">
                <a:solidFill>
                  <a:schemeClr val="accent1">
                    <a:lumMod val="60000"/>
                    <a:lumOff val="40000"/>
                  </a:schemeClr>
                </a:solidFill>
                <a:latin typeface="Times New Roman" panose="02020603050405020304" pitchFamily="18" charset="0"/>
                <a:cs typeface="Times New Roman" panose="02020603050405020304" pitchFamily="18" charset="0"/>
              </a:rPr>
              <a:t>Moves up from the fifth position to the category </a:t>
            </a:r>
            <a:r>
              <a:rPr lang="en-GB" sz="1900" dirty="0">
                <a:latin typeface="Times New Roman" panose="02020603050405020304" pitchFamily="18" charset="0"/>
                <a:cs typeface="Times New Roman" panose="02020603050405020304" pitchFamily="18" charset="0"/>
              </a:rPr>
              <a:t>with the most serious web application security risk; the contributed data indicates that on average, 3.81% of applications tested had one or more Common Weakness Enumerations (CWEs) with more than 318k occurrences of CWEs in this risk category. The 34 CWEs mapped to Broken Access Control had more occurrences in applications than any other category.</a:t>
            </a:r>
          </a:p>
          <a:p>
            <a:pPr marL="36900" indent="0">
              <a:buNone/>
            </a:pPr>
            <a:endParaRPr lang="en-GB" sz="1900" dirty="0">
              <a:latin typeface="Times New Roman" panose="02020603050405020304" pitchFamily="18" charset="0"/>
              <a:cs typeface="Times New Roman" panose="02020603050405020304" pitchFamily="18" charset="0"/>
            </a:endParaRPr>
          </a:p>
          <a:p>
            <a:r>
              <a:rPr lang="en-GB" sz="1900" dirty="0">
                <a:latin typeface="Times New Roman" panose="02020603050405020304" pitchFamily="18" charset="0"/>
                <a:cs typeface="Times New Roman" panose="02020603050405020304" pitchFamily="18" charset="0"/>
              </a:rPr>
              <a:t>Another two risks from the 2013 version were </a:t>
            </a:r>
            <a:r>
              <a:rPr lang="en-GB" sz="1900" dirty="0">
                <a:solidFill>
                  <a:schemeClr val="accent1">
                    <a:lumMod val="60000"/>
                    <a:lumOff val="40000"/>
                  </a:schemeClr>
                </a:solidFill>
                <a:latin typeface="Times New Roman" panose="02020603050405020304" pitchFamily="18" charset="0"/>
                <a:cs typeface="Times New Roman" panose="02020603050405020304" pitchFamily="18" charset="0"/>
              </a:rPr>
              <a:t>merged</a:t>
            </a:r>
            <a:r>
              <a:rPr lang="en-GB" sz="1900" dirty="0">
                <a:latin typeface="Times New Roman" panose="02020603050405020304" pitchFamily="18" charset="0"/>
                <a:cs typeface="Times New Roman" panose="02020603050405020304" pitchFamily="18" charset="0"/>
              </a:rPr>
              <a:t> in the 2017 OWASP Top 10: Insecure direct object references and missing function level access control were merged into broken access control.</a:t>
            </a:r>
          </a:p>
          <a:p>
            <a:pPr marL="36900" indent="0">
              <a:buNone/>
            </a:pPr>
            <a:endParaRPr lang="en-GB" sz="1900" dirty="0">
              <a:latin typeface="Times New Roman" panose="02020603050405020304" pitchFamily="18"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Access control enforces policy such that users cannot act outside of their intended permissions. Failures typically lead </a:t>
            </a:r>
            <a:r>
              <a:rPr lang="en-GB" sz="18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to unauthorized information disclosure</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modification</a:t>
            </a:r>
            <a:r>
              <a:rPr lang="en-GB" sz="1800" dirty="0">
                <a:effectLst/>
                <a:latin typeface="Calibri" panose="020F0502020204030204" pitchFamily="34" charset="0"/>
                <a:ea typeface="Calibri" panose="020F0502020204030204" pitchFamily="34" charset="0"/>
                <a:cs typeface="Times New Roman" panose="02020603050405020304" pitchFamily="18" charset="0"/>
              </a:rPr>
              <a:t>, or </a:t>
            </a:r>
            <a:r>
              <a:rPr lang="en-GB" sz="1800"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destruction </a:t>
            </a:r>
            <a:r>
              <a:rPr lang="en-GB" sz="1800" dirty="0">
                <a:effectLst/>
                <a:latin typeface="Calibri" panose="020F0502020204030204" pitchFamily="34" charset="0"/>
                <a:ea typeface="Calibri" panose="020F0502020204030204" pitchFamily="34" charset="0"/>
                <a:cs typeface="Times New Roman" panose="02020603050405020304" pitchFamily="18" charset="0"/>
              </a:rPr>
              <a:t>of all data or performing a business function outside the user’s limits</a:t>
            </a:r>
          </a:p>
          <a:p>
            <a:pPr>
              <a:lnSpc>
                <a:spcPct val="107000"/>
              </a:lnSpc>
              <a:spcAft>
                <a:spcPts val="800"/>
              </a:spcAft>
            </a:pPr>
            <a:r>
              <a:rPr lang="en-GB" sz="1800" b="1" dirty="0">
                <a:effectLst/>
                <a:latin typeface="Calibri" panose="020F0502020204030204" pitchFamily="34" charset="0"/>
                <a:ea typeface="Calibri" panose="020F0502020204030204" pitchFamily="34" charset="0"/>
                <a:cs typeface="Times New Roman" panose="02020603050405020304" pitchFamily="18" charset="0"/>
              </a:rPr>
              <a:t>Prevention:</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pPr lvl="1">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Use </a:t>
            </a:r>
            <a:r>
              <a:rPr lang="en-GB" dirty="0">
                <a:solidFill>
                  <a:schemeClr val="accent1">
                    <a:lumMod val="60000"/>
                    <a:lumOff val="40000"/>
                  </a:schemeClr>
                </a:solidFill>
                <a:effectLst/>
                <a:latin typeface="Calibri" panose="020F0502020204030204" pitchFamily="34" charset="0"/>
                <a:ea typeface="Calibri" panose="020F0502020204030204" pitchFamily="34" charset="0"/>
                <a:cs typeface="Times New Roman" panose="02020603050405020304" pitchFamily="18" charset="0"/>
              </a:rPr>
              <a:t>penetration testing </a:t>
            </a:r>
            <a:r>
              <a:rPr lang="en-GB" dirty="0">
                <a:effectLst/>
                <a:latin typeface="Calibri" panose="020F0502020204030204" pitchFamily="34" charset="0"/>
                <a:ea typeface="Calibri" panose="020F0502020204030204" pitchFamily="34" charset="0"/>
                <a:cs typeface="Times New Roman" panose="02020603050405020304" pitchFamily="18" charset="0"/>
              </a:rPr>
              <a:t>in order to detect unintended access-controls</a:t>
            </a:r>
          </a:p>
          <a:p>
            <a:pPr lvl="1">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Deny by default</a:t>
            </a:r>
          </a:p>
          <a:p>
            <a:pPr lvl="1">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Log access control failures</a:t>
            </a:r>
          </a:p>
          <a:p>
            <a:pPr lvl="1">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Alert admins when appropriate (e.g., repeated failures)</a:t>
            </a:r>
          </a:p>
          <a:p>
            <a:pPr lvl="1">
              <a:lnSpc>
                <a:spcPct val="107000"/>
              </a:lnSpc>
              <a:spcAft>
                <a:spcPts val="800"/>
              </a:spcAft>
            </a:pPr>
            <a:r>
              <a:rPr lang="en-GB" sz="1500" b="0" i="0" dirty="0">
                <a:effectLst/>
                <a:latin typeface="Roboto" panose="02000000000000000000" pitchFamily="2" charset="0"/>
              </a:rPr>
              <a:t>Model access controls should enforce record ownership rather than accepting that the user can create, read, update, or delete any record</a:t>
            </a:r>
            <a:endParaRPr lang="en-GB" sz="1300" dirty="0">
              <a:effectLst/>
              <a:latin typeface="Roboto" panose="02000000000000000000" pitchFamily="2" charset="0"/>
            </a:endParaRPr>
          </a:p>
          <a:p>
            <a:pPr lvl="1">
              <a:lnSpc>
                <a:spcPct val="107000"/>
              </a:lnSpc>
              <a:spcAft>
                <a:spcPts val="800"/>
              </a:spcAft>
            </a:pPr>
            <a:r>
              <a:rPr lang="en-GB" sz="1500" b="0" i="0" dirty="0">
                <a:effectLst/>
                <a:latin typeface="Roboto" panose="02000000000000000000" pitchFamily="2" charset="0"/>
              </a:rPr>
              <a:t>Implement access control mechanisms once and re-use them throughout the application, including minimizing Cross-Origin Resource Sharing (CORS) usage.</a:t>
            </a:r>
            <a:endParaRPr lang="el-GR" sz="2300" dirty="0">
              <a:effectLst/>
              <a:latin typeface="Calibri" panose="020F0502020204030204" pitchFamily="34" charset="0"/>
              <a:ea typeface="Calibri" panose="020F0502020204030204" pitchFamily="34" charset="0"/>
              <a:cs typeface="Times New Roman" panose="02020603050405020304" pitchFamily="18" charset="0"/>
            </a:endParaRPr>
          </a:p>
          <a:p>
            <a:endParaRPr lang="el-GR" dirty="0"/>
          </a:p>
        </p:txBody>
      </p:sp>
      <p:sp>
        <p:nvSpPr>
          <p:cNvPr id="4" name="Τίτλος 1">
            <a:extLst>
              <a:ext uri="{FF2B5EF4-FFF2-40B4-BE49-F238E27FC236}">
                <a16:creationId xmlns:a16="http://schemas.microsoft.com/office/drawing/2014/main" id="{EA0D96E4-BD49-47C3-B31B-63D1791AA9DE}"/>
              </a:ext>
            </a:extLst>
          </p:cNvPr>
          <p:cNvSpPr txBox="1">
            <a:spLocks/>
          </p:cNvSpPr>
          <p:nvPr/>
        </p:nvSpPr>
        <p:spPr>
          <a:xfrm>
            <a:off x="169853" y="491144"/>
            <a:ext cx="11852294" cy="970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100" dirty="0">
                <a:cs typeface="Times New Roman" panose="02020603050405020304" pitchFamily="18" charset="0"/>
              </a:rPr>
              <a:t>A1:2021 – Broken Access Control </a:t>
            </a:r>
            <a:r>
              <a:rPr lang="en-US" sz="3100" dirty="0">
                <a:cs typeface="Times New Roman" panose="02020603050405020304" pitchFamily="18" charset="0"/>
                <a:sym typeface="Wingdings" panose="05000000000000000000" pitchFamily="2" charset="2"/>
              </a:rPr>
              <a:t>A5:2017- </a:t>
            </a:r>
            <a:r>
              <a:rPr lang="en-US" sz="3100" dirty="0">
                <a:cs typeface="Times New Roman" panose="02020603050405020304" pitchFamily="18" charset="0"/>
              </a:rPr>
              <a:t>Broken Access Control </a:t>
            </a:r>
            <a:endParaRPr lang="en-US" sz="3100" dirty="0"/>
          </a:p>
        </p:txBody>
      </p:sp>
    </p:spTree>
    <p:extLst>
      <p:ext uri="{BB962C8B-B14F-4D97-AF65-F5344CB8AC3E}">
        <p14:creationId xmlns:p14="http://schemas.microsoft.com/office/powerpoint/2010/main" val="2806391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80000"/>
                <a:lumMod val="80000"/>
              </a:schemeClr>
              <a:schemeClr val="bg2">
                <a:tint val="98000"/>
              </a:schemeClr>
            </a:duotone>
          </a:blip>
          <a:stretch/>
        </a:blipFill>
        <a:effectLst/>
      </p:bgPr>
    </p:bg>
    <p:spTree>
      <p:nvGrpSpPr>
        <p:cNvPr id="1" name=""/>
        <p:cNvGrpSpPr/>
        <p:nvPr/>
      </p:nvGrpSpPr>
      <p:grpSpPr>
        <a:xfrm>
          <a:off x="0" y="0"/>
          <a:ext cx="0" cy="0"/>
          <a:chOff x="0" y="0"/>
          <a:chExt cx="0" cy="0"/>
        </a:xfrm>
      </p:grpSpPr>
      <p:sp>
        <p:nvSpPr>
          <p:cNvPr id="3" name="Θέση περιεχομένου 2">
            <a:extLst>
              <a:ext uri="{FF2B5EF4-FFF2-40B4-BE49-F238E27FC236}">
                <a16:creationId xmlns:a16="http://schemas.microsoft.com/office/drawing/2014/main" id="{44F14BF7-3265-40E2-80EB-E622FAC20286}"/>
              </a:ext>
            </a:extLst>
          </p:cNvPr>
          <p:cNvSpPr>
            <a:spLocks noGrp="1"/>
          </p:cNvSpPr>
          <p:nvPr>
            <p:ph idx="1"/>
          </p:nvPr>
        </p:nvSpPr>
        <p:spPr>
          <a:xfrm>
            <a:off x="807464" y="1091953"/>
            <a:ext cx="11035347" cy="2760956"/>
          </a:xfrm>
        </p:spPr>
        <p:txBody>
          <a:bodyPr anchor="ctr">
            <a:normAutofit/>
          </a:bodyPr>
          <a:lstStyle/>
          <a:p>
            <a:pPr>
              <a:lnSpc>
                <a:spcPct val="90000"/>
              </a:lnSpc>
              <a:spcAft>
                <a:spcPts val="800"/>
              </a:spcAft>
              <a:buClr>
                <a:srgbClr val="FA2B2B"/>
              </a:buClr>
            </a:pPr>
            <a:r>
              <a:rPr lang="en-GB" sz="1700" b="1" dirty="0">
                <a:effectLst/>
                <a:latin typeface="Calibri" panose="020F0502020204030204" pitchFamily="34" charset="0"/>
                <a:ea typeface="Calibri" panose="020F0502020204030204" pitchFamily="34" charset="0"/>
                <a:cs typeface="Times New Roman" panose="02020603050405020304" pitchFamily="18" charset="0"/>
              </a:rPr>
              <a:t>Example:</a:t>
            </a:r>
          </a:p>
          <a:p>
            <a:pPr marL="36900" indent="0">
              <a:lnSpc>
                <a:spcPct val="90000"/>
              </a:lnSpc>
              <a:spcAft>
                <a:spcPts val="800"/>
              </a:spcAft>
              <a:buClr>
                <a:srgbClr val="FA2B2B"/>
              </a:buClr>
              <a:buNone/>
            </a:pPr>
            <a:r>
              <a:rPr lang="en-GB" sz="1500" dirty="0"/>
              <a:t>The application uses unverified data in a SQL call that is accessing account information:</a:t>
            </a:r>
          </a:p>
          <a:p>
            <a:pPr marL="36900" indent="0">
              <a:lnSpc>
                <a:spcPct val="90000"/>
              </a:lnSpc>
              <a:spcAft>
                <a:spcPts val="800"/>
              </a:spcAft>
              <a:buClr>
                <a:srgbClr val="FA2B2B"/>
              </a:buClr>
              <a:buNone/>
            </a:pPr>
            <a:r>
              <a:rPr lang="en-GB" sz="1600" b="0" i="0" dirty="0">
                <a:solidFill>
                  <a:srgbClr val="36464E"/>
                </a:solidFill>
                <a:effectLst/>
                <a:latin typeface="Roboto Mono"/>
              </a:rPr>
              <a:t>				</a:t>
            </a:r>
            <a:endParaRPr lang="en-GB" sz="1500" dirty="0"/>
          </a:p>
          <a:p>
            <a:pPr marL="36900" indent="0">
              <a:lnSpc>
                <a:spcPct val="90000"/>
              </a:lnSpc>
              <a:spcAft>
                <a:spcPts val="800"/>
              </a:spcAft>
              <a:buClr>
                <a:srgbClr val="FA2B2B"/>
              </a:buClr>
              <a:buNone/>
            </a:pPr>
            <a:endParaRPr lang="en-GB" sz="1500" dirty="0"/>
          </a:p>
          <a:p>
            <a:pPr marL="36900" indent="0">
              <a:lnSpc>
                <a:spcPct val="90000"/>
              </a:lnSpc>
              <a:spcAft>
                <a:spcPts val="800"/>
              </a:spcAft>
              <a:buClr>
                <a:srgbClr val="FA2B2B"/>
              </a:buClr>
              <a:buNone/>
            </a:pPr>
            <a:r>
              <a:rPr lang="en-GB" sz="1500" dirty="0"/>
              <a:t>An attacker simply modifies the browser's 'acct' parameter to send whatever account number they want. If not correctly verified, the attacker can access any user's account.</a:t>
            </a:r>
          </a:p>
          <a:p>
            <a:pPr marL="36900" indent="0">
              <a:lnSpc>
                <a:spcPct val="90000"/>
              </a:lnSpc>
              <a:spcAft>
                <a:spcPts val="800"/>
              </a:spcAft>
              <a:buClr>
                <a:srgbClr val="FA2B2B"/>
              </a:buClr>
              <a:buNone/>
            </a:pPr>
            <a:r>
              <a:rPr lang="en-GB" sz="1700" dirty="0"/>
              <a:t>				</a:t>
            </a:r>
            <a:endParaRPr lang="el-GR" sz="1700" dirty="0"/>
          </a:p>
        </p:txBody>
      </p:sp>
      <p:pic>
        <p:nvPicPr>
          <p:cNvPr id="4" name="Εικόνα 3" descr="Εικόνα που περιέχει πίνακας&#10;&#10;Περιγραφή που δημιουργήθηκε αυτόματα">
            <a:extLst>
              <a:ext uri="{FF2B5EF4-FFF2-40B4-BE49-F238E27FC236}">
                <a16:creationId xmlns:a16="http://schemas.microsoft.com/office/drawing/2014/main" id="{6B80D595-A9FC-4225-8082-6D9FE8FDA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5939" y="4125055"/>
            <a:ext cx="7179080" cy="1956299"/>
          </a:xfrm>
          <a:prstGeom prst="rect">
            <a:avLst/>
          </a:prstGeom>
          <a:ln>
            <a:noFill/>
          </a:ln>
          <a:effectLst>
            <a:softEdge rad="112500"/>
          </a:effectLst>
        </p:spPr>
      </p:pic>
      <p:sp>
        <p:nvSpPr>
          <p:cNvPr id="6" name="TextBox 5">
            <a:extLst>
              <a:ext uri="{FF2B5EF4-FFF2-40B4-BE49-F238E27FC236}">
                <a16:creationId xmlns:a16="http://schemas.microsoft.com/office/drawing/2014/main" id="{4908C355-2B45-4C62-BBD6-2139F34C9D5C}"/>
              </a:ext>
            </a:extLst>
          </p:cNvPr>
          <p:cNvSpPr txBox="1"/>
          <p:nvPr/>
        </p:nvSpPr>
        <p:spPr>
          <a:xfrm>
            <a:off x="3602998" y="6099117"/>
            <a:ext cx="4064962" cy="230832"/>
          </a:xfrm>
          <a:prstGeom prst="rect">
            <a:avLst/>
          </a:prstGeom>
          <a:noFill/>
        </p:spPr>
        <p:txBody>
          <a:bodyPr wrap="square">
            <a:spAutoFit/>
          </a:bodyPr>
          <a:lstStyle/>
          <a:p>
            <a:r>
              <a:rPr lang="en-GB" sz="900" dirty="0">
                <a:hlinkClick r:id="rId4"/>
              </a:rPr>
              <a:t>Bug Bounty for Beginners (part 2) broken access control | by Sayin0 | Medium</a:t>
            </a:r>
            <a:endParaRPr lang="el-GR" sz="900" dirty="0"/>
          </a:p>
        </p:txBody>
      </p:sp>
      <p:sp>
        <p:nvSpPr>
          <p:cNvPr id="8" name="Ορθογώνιο 7">
            <a:extLst>
              <a:ext uri="{FF2B5EF4-FFF2-40B4-BE49-F238E27FC236}">
                <a16:creationId xmlns:a16="http://schemas.microsoft.com/office/drawing/2014/main" id="{D3FDF1C9-B6BE-43E0-81E9-BFEA63180B47}"/>
              </a:ext>
            </a:extLst>
          </p:cNvPr>
          <p:cNvSpPr/>
          <p:nvPr/>
        </p:nvSpPr>
        <p:spPr>
          <a:xfrm>
            <a:off x="933883" y="2112682"/>
            <a:ext cx="6734077" cy="523783"/>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l-GR" dirty="0"/>
          </a:p>
        </p:txBody>
      </p:sp>
      <p:sp>
        <p:nvSpPr>
          <p:cNvPr id="10" name="TextBox 9">
            <a:extLst>
              <a:ext uri="{FF2B5EF4-FFF2-40B4-BE49-F238E27FC236}">
                <a16:creationId xmlns:a16="http://schemas.microsoft.com/office/drawing/2014/main" id="{A23AAD31-72CA-4483-81C2-332D3BFD7EBA}"/>
              </a:ext>
            </a:extLst>
          </p:cNvPr>
          <p:cNvSpPr txBox="1"/>
          <p:nvPr/>
        </p:nvSpPr>
        <p:spPr>
          <a:xfrm>
            <a:off x="871739" y="2112682"/>
            <a:ext cx="3564748" cy="527324"/>
          </a:xfrm>
          <a:prstGeom prst="rect">
            <a:avLst/>
          </a:prstGeom>
          <a:noFill/>
        </p:spPr>
        <p:txBody>
          <a:bodyPr wrap="square">
            <a:spAutoFit/>
          </a:bodyPr>
          <a:lstStyle/>
          <a:p>
            <a:pPr marL="36900" indent="0">
              <a:lnSpc>
                <a:spcPct val="90000"/>
              </a:lnSpc>
              <a:spcAft>
                <a:spcPts val="800"/>
              </a:spcAft>
              <a:buClr>
                <a:srgbClr val="FA2B2B"/>
              </a:buClr>
              <a:buNone/>
            </a:pPr>
            <a:r>
              <a:rPr lang="en-GB" sz="1200" b="0" i="0" dirty="0" err="1">
                <a:solidFill>
                  <a:schemeClr val="bg1"/>
                </a:solidFill>
                <a:effectLst/>
                <a:latin typeface="Roboto Mono"/>
              </a:rPr>
              <a:t>pstmt.setString</a:t>
            </a:r>
            <a:r>
              <a:rPr lang="en-GB" sz="1200" b="0" i="0" dirty="0">
                <a:solidFill>
                  <a:schemeClr val="bg1"/>
                </a:solidFill>
                <a:effectLst/>
                <a:latin typeface="Roboto Mono"/>
              </a:rPr>
              <a:t>(1, </a:t>
            </a:r>
            <a:r>
              <a:rPr lang="en-GB" sz="1200" b="0" i="0" dirty="0" err="1">
                <a:solidFill>
                  <a:schemeClr val="bg1"/>
                </a:solidFill>
                <a:effectLst/>
                <a:latin typeface="Roboto Mono"/>
              </a:rPr>
              <a:t>request.getParameter</a:t>
            </a:r>
            <a:r>
              <a:rPr lang="en-GB" sz="1200" b="0" i="0" dirty="0">
                <a:solidFill>
                  <a:schemeClr val="bg1"/>
                </a:solidFill>
                <a:effectLst/>
                <a:latin typeface="Roboto Mono"/>
              </a:rPr>
              <a:t>("acct")); </a:t>
            </a:r>
          </a:p>
          <a:p>
            <a:pPr marL="36900" indent="0">
              <a:lnSpc>
                <a:spcPct val="90000"/>
              </a:lnSpc>
              <a:spcAft>
                <a:spcPts val="800"/>
              </a:spcAft>
              <a:buClr>
                <a:srgbClr val="FA2B2B"/>
              </a:buClr>
              <a:buNone/>
            </a:pPr>
            <a:r>
              <a:rPr lang="en-GB" sz="1200" b="0" i="0" dirty="0" err="1">
                <a:solidFill>
                  <a:schemeClr val="bg1"/>
                </a:solidFill>
                <a:effectLst/>
                <a:latin typeface="Roboto Mono"/>
              </a:rPr>
              <a:t>ResultSet</a:t>
            </a:r>
            <a:r>
              <a:rPr lang="en-GB" sz="1200" b="0" i="0" dirty="0">
                <a:solidFill>
                  <a:schemeClr val="bg1"/>
                </a:solidFill>
                <a:effectLst/>
                <a:latin typeface="Roboto Mono"/>
              </a:rPr>
              <a:t> results = </a:t>
            </a:r>
            <a:r>
              <a:rPr lang="en-GB" sz="1200" b="0" i="0" dirty="0" err="1">
                <a:solidFill>
                  <a:schemeClr val="bg1"/>
                </a:solidFill>
                <a:effectLst/>
                <a:latin typeface="Roboto Mono"/>
              </a:rPr>
              <a:t>pstmt.executeQuery</a:t>
            </a:r>
            <a:r>
              <a:rPr lang="en-GB" sz="1200" b="0" i="0" dirty="0">
                <a:solidFill>
                  <a:schemeClr val="bg1"/>
                </a:solidFill>
                <a:effectLst/>
                <a:latin typeface="Roboto Mono"/>
              </a:rPr>
              <a:t>( );</a:t>
            </a:r>
            <a:endParaRPr lang="en-GB" sz="1400" dirty="0">
              <a:solidFill>
                <a:schemeClr val="bg1"/>
              </a:solidFill>
            </a:endParaRPr>
          </a:p>
        </p:txBody>
      </p:sp>
      <p:sp>
        <p:nvSpPr>
          <p:cNvPr id="11" name="Ορθογώνιο 10">
            <a:extLst>
              <a:ext uri="{FF2B5EF4-FFF2-40B4-BE49-F238E27FC236}">
                <a16:creationId xmlns:a16="http://schemas.microsoft.com/office/drawing/2014/main" id="{42AE9CF2-ECDB-4550-8CA7-89B15B0A2B4A}"/>
              </a:ext>
            </a:extLst>
          </p:cNvPr>
          <p:cNvSpPr/>
          <p:nvPr/>
        </p:nvSpPr>
        <p:spPr>
          <a:xfrm>
            <a:off x="933884" y="3293616"/>
            <a:ext cx="4046489" cy="363578"/>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sz="1200" b="0" i="0" dirty="0">
              <a:solidFill>
                <a:schemeClr val="bg1"/>
              </a:solidFill>
              <a:effectLst/>
              <a:latin typeface="Roboto Mono"/>
            </a:endParaRPr>
          </a:p>
          <a:p>
            <a:pPr algn="ctr"/>
            <a:r>
              <a:rPr lang="en-GB" sz="1200" b="0" i="0" dirty="0">
                <a:solidFill>
                  <a:schemeClr val="bg1"/>
                </a:solidFill>
                <a:effectLst/>
                <a:latin typeface="Roboto Mono"/>
              </a:rPr>
              <a:t>https://example.com/app/accountInfo?acct=notmyacct</a:t>
            </a:r>
            <a:endParaRPr lang="en-GB" sz="1400" dirty="0">
              <a:solidFill>
                <a:schemeClr val="bg1"/>
              </a:solidFill>
            </a:endParaRPr>
          </a:p>
          <a:p>
            <a:pPr algn="ctr"/>
            <a:endParaRPr lang="el-GR" dirty="0"/>
          </a:p>
        </p:txBody>
      </p:sp>
      <p:sp>
        <p:nvSpPr>
          <p:cNvPr id="12" name="Τίτλος 1">
            <a:extLst>
              <a:ext uri="{FF2B5EF4-FFF2-40B4-BE49-F238E27FC236}">
                <a16:creationId xmlns:a16="http://schemas.microsoft.com/office/drawing/2014/main" id="{099ECCEB-7D7C-4546-B932-BF70D41D9EA9}"/>
              </a:ext>
            </a:extLst>
          </p:cNvPr>
          <p:cNvSpPr txBox="1">
            <a:spLocks/>
          </p:cNvSpPr>
          <p:nvPr/>
        </p:nvSpPr>
        <p:spPr>
          <a:xfrm>
            <a:off x="169853" y="291421"/>
            <a:ext cx="11852294" cy="9704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spcAft>
                <a:spcPts val="600"/>
              </a:spcAft>
            </a:pPr>
            <a:r>
              <a:rPr lang="en-US" sz="3100" dirty="0">
                <a:cs typeface="Times New Roman" panose="02020603050405020304" pitchFamily="18" charset="0"/>
              </a:rPr>
              <a:t>A1:2021 – Broken Access Control </a:t>
            </a:r>
            <a:r>
              <a:rPr lang="en-US" sz="3100" dirty="0">
                <a:cs typeface="Times New Roman" panose="02020603050405020304" pitchFamily="18" charset="0"/>
                <a:sym typeface="Wingdings" panose="05000000000000000000" pitchFamily="2" charset="2"/>
              </a:rPr>
              <a:t>A5:2017- </a:t>
            </a:r>
            <a:r>
              <a:rPr lang="en-US" sz="3100" dirty="0">
                <a:cs typeface="Times New Roman" panose="02020603050405020304" pitchFamily="18" charset="0"/>
              </a:rPr>
              <a:t>Broken Access Control </a:t>
            </a:r>
            <a:endParaRPr lang="en-US" sz="3100" dirty="0"/>
          </a:p>
        </p:txBody>
      </p:sp>
    </p:spTree>
    <p:extLst>
      <p:ext uri="{BB962C8B-B14F-4D97-AF65-F5344CB8AC3E}">
        <p14:creationId xmlns:p14="http://schemas.microsoft.com/office/powerpoint/2010/main" val="2230532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A1F07D15-7728-4A4A-AF9E-DA40812AD851}"/>
              </a:ext>
            </a:extLst>
          </p:cNvPr>
          <p:cNvSpPr>
            <a:spLocks noGrp="1"/>
          </p:cNvSpPr>
          <p:nvPr>
            <p:ph type="title"/>
          </p:nvPr>
        </p:nvSpPr>
        <p:spPr>
          <a:xfrm>
            <a:off x="456897" y="458680"/>
            <a:ext cx="11267557" cy="970450"/>
          </a:xfrm>
        </p:spPr>
        <p:txBody>
          <a:bodyPr>
            <a:normAutofit fontScale="90000"/>
          </a:bodyPr>
          <a:lstStyle/>
          <a:p>
            <a:r>
              <a:rPr lang="en-GB"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A2:2021 –</a:t>
            </a:r>
            <a:r>
              <a:rPr lang="en-GB"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Cryptographic Failures </a:t>
            </a:r>
            <a:r>
              <a:rPr lang="en-GB"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Sensitive Data Exposure</a:t>
            </a:r>
            <a:endParaRPr lang="el-GR" sz="7200" dirty="0"/>
          </a:p>
        </p:txBody>
      </p:sp>
      <p:sp>
        <p:nvSpPr>
          <p:cNvPr id="3" name="Θέση περιεχομένου 2">
            <a:extLst>
              <a:ext uri="{FF2B5EF4-FFF2-40B4-BE49-F238E27FC236}">
                <a16:creationId xmlns:a16="http://schemas.microsoft.com/office/drawing/2014/main" id="{D060C5A8-126B-4F63-8590-74E958383C7C}"/>
              </a:ext>
            </a:extLst>
          </p:cNvPr>
          <p:cNvSpPr>
            <a:spLocks noGrp="1"/>
          </p:cNvSpPr>
          <p:nvPr>
            <p:ph idx="1"/>
          </p:nvPr>
        </p:nvSpPr>
        <p:spPr>
          <a:xfrm>
            <a:off x="913795" y="1732449"/>
            <a:ext cx="10893506" cy="4748250"/>
          </a:xfrm>
        </p:spPr>
        <p:txBody>
          <a:bodyPr>
            <a:normAutofit fontScale="47500" lnSpcReduction="20000"/>
          </a:bodyPr>
          <a:lstStyle/>
          <a:p>
            <a:r>
              <a:rPr lang="en-GB" sz="2900" dirty="0">
                <a:latin typeface="Times New Roman" panose="02020603050405020304" pitchFamily="18" charset="0"/>
                <a:cs typeface="Times New Roman" panose="02020603050405020304" pitchFamily="18" charset="0"/>
              </a:rPr>
              <a:t>The </a:t>
            </a:r>
            <a:r>
              <a:rPr lang="en-GB" sz="2900" dirty="0">
                <a:solidFill>
                  <a:schemeClr val="accent1">
                    <a:lumMod val="60000"/>
                    <a:lumOff val="40000"/>
                  </a:schemeClr>
                </a:solidFill>
                <a:latin typeface="Times New Roman" panose="02020603050405020304" pitchFamily="18" charset="0"/>
                <a:cs typeface="Times New Roman" panose="02020603050405020304" pitchFamily="18" charset="0"/>
              </a:rPr>
              <a:t>renewed name </a:t>
            </a:r>
            <a:r>
              <a:rPr lang="en-GB" sz="2900" dirty="0">
                <a:latin typeface="Times New Roman" panose="02020603050405020304" pitchFamily="18" charset="0"/>
                <a:cs typeface="Times New Roman" panose="02020603050405020304" pitchFamily="18" charset="0"/>
              </a:rPr>
              <a:t>focuses on failures related to cryptography as it has been implicitly before.</a:t>
            </a:r>
          </a:p>
          <a:p>
            <a:r>
              <a:rPr lang="en-GB" sz="2900" dirty="0">
                <a:latin typeface="Times New Roman" panose="02020603050405020304" pitchFamily="18" charset="0"/>
                <a:cs typeface="Times New Roman" panose="02020603050405020304" pitchFamily="18" charset="0"/>
              </a:rPr>
              <a:t>Sensitive data exposure is when important stored or transmitted data (such as social security numbers) is compromised.</a:t>
            </a:r>
          </a:p>
          <a:p>
            <a:r>
              <a:rPr lang="en-GB" sz="2900" b="1" dirty="0">
                <a:latin typeface="Times New Roman" panose="02020603050405020304" pitchFamily="18" charset="0"/>
                <a:cs typeface="Times New Roman" panose="02020603050405020304" pitchFamily="18" charset="0"/>
              </a:rPr>
              <a:t>Example: </a:t>
            </a:r>
            <a:r>
              <a:rPr lang="en-GB" sz="2900" dirty="0">
                <a:latin typeface="Times New Roman" panose="02020603050405020304" pitchFamily="18" charset="0"/>
                <a:cs typeface="Times New Roman" panose="02020603050405020304" pitchFamily="18" charset="0"/>
              </a:rPr>
              <a:t>Financial institutions that fail to adequately protect their sensitive data can be easy targets for credit card fraud and identity theft. </a:t>
            </a:r>
          </a:p>
          <a:p>
            <a:r>
              <a:rPr lang="en-GB" sz="2900" dirty="0">
                <a:latin typeface="Times New Roman" panose="02020603050405020304" pitchFamily="18" charset="0"/>
                <a:cs typeface="Times New Roman" panose="02020603050405020304" pitchFamily="18" charset="0"/>
              </a:rPr>
              <a:t>Some sensitive data that requires protection is: Credentials, Credit card numbers, Social Security Numbers, Medical information, Personally identifiable information (PII) etc</a:t>
            </a:r>
          </a:p>
          <a:p>
            <a:r>
              <a:rPr lang="en-GB" sz="2900" dirty="0">
                <a:latin typeface="Times New Roman" panose="02020603050405020304" pitchFamily="18" charset="0"/>
                <a:cs typeface="Times New Roman" panose="02020603050405020304" pitchFamily="18" charset="0"/>
              </a:rPr>
              <a:t>Responsible sensitive data collection and handling have become more noticeable especially with the General Data Protection Regulation (GDPR). This is a new data privacy law that came into effect May 2018. It mandates how companies collect, modify, process, store, and delete personal data.</a:t>
            </a:r>
          </a:p>
          <a:p>
            <a:r>
              <a:rPr lang="en-GB" sz="2900" b="1" dirty="0">
                <a:effectLst/>
                <a:latin typeface="Times New Roman" panose="02020603050405020304" pitchFamily="18" charset="0"/>
                <a:ea typeface="Calibri" panose="020F0502020204030204" pitchFamily="34" charset="0"/>
                <a:cs typeface="Times New Roman" panose="02020603050405020304" pitchFamily="18" charset="0"/>
              </a:rPr>
              <a:t>Types of attack</a:t>
            </a:r>
            <a:r>
              <a:rPr lang="en-GB" sz="2900" dirty="0">
                <a:effectLst/>
                <a:latin typeface="Times New Roman" panose="02020603050405020304" pitchFamily="18" charset="0"/>
                <a:ea typeface="Calibri" panose="020F0502020204030204" pitchFamily="34" charset="0"/>
                <a:cs typeface="Times New Roman" panose="02020603050405020304" pitchFamily="18" charset="0"/>
              </a:rPr>
              <a:t>: SQL Injection, Phishing Attack, Man in the middle attack</a:t>
            </a:r>
          </a:p>
          <a:p>
            <a:endParaRPr lang="en-GB" sz="29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GB" sz="2900" b="1" dirty="0">
                <a:effectLst/>
                <a:latin typeface="Times New Roman" panose="02020603050405020304" pitchFamily="18" charset="0"/>
                <a:ea typeface="Calibri" panose="020F0502020204030204" pitchFamily="34" charset="0"/>
                <a:cs typeface="Times New Roman" panose="02020603050405020304" pitchFamily="18" charset="0"/>
              </a:rPr>
              <a:t>Detection: </a:t>
            </a:r>
            <a:r>
              <a:rPr lang="en-GB" sz="2900" dirty="0">
                <a:effectLst/>
                <a:latin typeface="Times New Roman" panose="02020603050405020304" pitchFamily="18" charset="0"/>
                <a:ea typeface="Calibri" panose="020F0502020204030204" pitchFamily="34" charset="0"/>
                <a:cs typeface="Times New Roman" panose="02020603050405020304" pitchFamily="18" charset="0"/>
              </a:rPr>
              <a:t>Data leak detection using scanning tools</a:t>
            </a:r>
          </a:p>
          <a:p>
            <a:r>
              <a:rPr lang="en-GB" sz="2900" b="1" dirty="0">
                <a:effectLst/>
                <a:latin typeface="Times New Roman" panose="02020603050405020304" pitchFamily="18" charset="0"/>
                <a:ea typeface="Calibri" panose="020F0502020204030204" pitchFamily="34" charset="0"/>
                <a:cs typeface="Times New Roman" panose="02020603050405020304" pitchFamily="18" charset="0"/>
              </a:rPr>
              <a:t>Prevention: </a:t>
            </a:r>
          </a:p>
          <a:p>
            <a:pPr lvl="1"/>
            <a:r>
              <a:rPr lang="en-GB" sz="2900" dirty="0">
                <a:effectLst/>
                <a:latin typeface="Times New Roman" panose="02020603050405020304" pitchFamily="18" charset="0"/>
                <a:ea typeface="Calibri" panose="020F0502020204030204" pitchFamily="34" charset="0"/>
                <a:cs typeface="Times New Roman" panose="02020603050405020304" pitchFamily="18" charset="0"/>
              </a:rPr>
              <a:t>Enforce Strict Data Encryption </a:t>
            </a:r>
          </a:p>
          <a:p>
            <a:pPr lvl="1"/>
            <a:r>
              <a:rPr lang="en-GB" sz="2900" dirty="0">
                <a:effectLst/>
                <a:latin typeface="Times New Roman" panose="02020603050405020304" pitchFamily="18" charset="0"/>
                <a:ea typeface="Calibri" panose="020F0502020204030204" pitchFamily="34" charset="0"/>
                <a:cs typeface="Times New Roman" panose="02020603050405020304" pitchFamily="18" charset="0"/>
              </a:rPr>
              <a:t>Have a well-defined password policy</a:t>
            </a:r>
          </a:p>
          <a:p>
            <a:pPr lvl="1"/>
            <a:r>
              <a:rPr lang="en-GB" sz="2900" dirty="0">
                <a:effectLst/>
                <a:latin typeface="Times New Roman" panose="02020603050405020304" pitchFamily="18" charset="0"/>
                <a:ea typeface="Calibri" panose="020F0502020204030204" pitchFamily="34" charset="0"/>
                <a:cs typeface="Times New Roman" panose="02020603050405020304" pitchFamily="18" charset="0"/>
              </a:rPr>
              <a:t>Give access to data if required </a:t>
            </a:r>
          </a:p>
          <a:p>
            <a:pPr lvl="1"/>
            <a:r>
              <a:rPr lang="en-GB" sz="2900" dirty="0">
                <a:effectLst/>
                <a:latin typeface="Times New Roman" panose="02020603050405020304" pitchFamily="18" charset="0"/>
                <a:ea typeface="Calibri" panose="020F0502020204030204" pitchFamily="34" charset="0"/>
                <a:cs typeface="Times New Roman" panose="02020603050405020304" pitchFamily="18" charset="0"/>
              </a:rPr>
              <a:t>Encrypt backups as well</a:t>
            </a:r>
          </a:p>
          <a:p>
            <a:endParaRPr lang="en-GB" sz="1400" dirty="0"/>
          </a:p>
          <a:p>
            <a:endParaRPr lang="el-GR" sz="1400" dirty="0"/>
          </a:p>
        </p:txBody>
      </p:sp>
      <p:pic>
        <p:nvPicPr>
          <p:cNvPr id="5" name="Εικόνα 4">
            <a:extLst>
              <a:ext uri="{FF2B5EF4-FFF2-40B4-BE49-F238E27FC236}">
                <a16:creationId xmlns:a16="http://schemas.microsoft.com/office/drawing/2014/main" id="{4E0B9EEB-F486-4C22-AC89-DFEA29D9F772}"/>
              </a:ext>
            </a:extLst>
          </p:cNvPr>
          <p:cNvPicPr>
            <a:picLocks noChangeAspect="1"/>
          </p:cNvPicPr>
          <p:nvPr/>
        </p:nvPicPr>
        <p:blipFill>
          <a:blip r:embed="rId2">
            <a:alphaModFix amt="85000"/>
            <a:duotone>
              <a:prstClr val="black"/>
              <a:srgbClr val="D9C3A5">
                <a:tint val="50000"/>
                <a:satMod val="180000"/>
              </a:srgbClr>
            </a:duotone>
            <a:extLst>
              <a:ext uri="{BEBA8EAE-BF5A-486C-A8C5-ECC9F3942E4B}">
                <a14:imgProps xmlns:a14="http://schemas.microsoft.com/office/drawing/2010/main">
                  <a14:imgLayer r:embed="rId3">
                    <a14:imgEffect>
                      <a14:colorTemperature colorTemp="11200"/>
                    </a14:imgEffect>
                    <a14:imgEffect>
                      <a14:saturation sat="0"/>
                    </a14:imgEffect>
                  </a14:imgLayer>
                </a14:imgProps>
              </a:ext>
              <a:ext uri="{28A0092B-C50C-407E-A947-70E740481C1C}">
                <a14:useLocalDpi xmlns:a14="http://schemas.microsoft.com/office/drawing/2010/main" val="0"/>
              </a:ext>
            </a:extLst>
          </a:blip>
          <a:stretch>
            <a:fillRect/>
          </a:stretch>
        </p:blipFill>
        <p:spPr>
          <a:xfrm>
            <a:off x="6319444" y="3968884"/>
            <a:ext cx="4958761" cy="2303975"/>
          </a:xfrm>
          <a:prstGeom prst="rect">
            <a:avLst/>
          </a:prstGeom>
          <a:ln>
            <a:noFill/>
          </a:ln>
          <a:effectLst>
            <a:softEdge rad="112500"/>
          </a:effectLst>
        </p:spPr>
      </p:pic>
      <p:sp>
        <p:nvSpPr>
          <p:cNvPr id="6" name="TextBox 5">
            <a:extLst>
              <a:ext uri="{FF2B5EF4-FFF2-40B4-BE49-F238E27FC236}">
                <a16:creationId xmlns:a16="http://schemas.microsoft.com/office/drawing/2014/main" id="{2C743E04-3301-44B1-821F-211190FEC9A5}"/>
              </a:ext>
            </a:extLst>
          </p:cNvPr>
          <p:cNvSpPr txBox="1"/>
          <p:nvPr/>
        </p:nvSpPr>
        <p:spPr>
          <a:xfrm>
            <a:off x="6607966" y="6168797"/>
            <a:ext cx="5199335" cy="230832"/>
          </a:xfrm>
          <a:prstGeom prst="rect">
            <a:avLst/>
          </a:prstGeom>
          <a:noFill/>
        </p:spPr>
        <p:txBody>
          <a:bodyPr wrap="square">
            <a:spAutoFit/>
          </a:bodyPr>
          <a:lstStyle/>
          <a:p>
            <a:r>
              <a:rPr lang="en-GB" sz="900" dirty="0">
                <a:hlinkClick r:id="rId4"/>
              </a:rPr>
              <a:t>Cryptographic Failures in Practice | by Frank Wang | MIT Security Seminar | Medium</a:t>
            </a:r>
            <a:endParaRPr lang="el-GR" sz="900" dirty="0"/>
          </a:p>
        </p:txBody>
      </p:sp>
    </p:spTree>
    <p:extLst>
      <p:ext uri="{BB962C8B-B14F-4D97-AF65-F5344CB8AC3E}">
        <p14:creationId xmlns:p14="http://schemas.microsoft.com/office/powerpoint/2010/main" val="3225945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Τίτλος 1">
            <a:extLst>
              <a:ext uri="{FF2B5EF4-FFF2-40B4-BE49-F238E27FC236}">
                <a16:creationId xmlns:a16="http://schemas.microsoft.com/office/drawing/2014/main" id="{2C2F440F-129F-4061-B5DB-5A74F2BEDD57}"/>
              </a:ext>
            </a:extLst>
          </p:cNvPr>
          <p:cNvSpPr>
            <a:spLocks noGrp="1"/>
          </p:cNvSpPr>
          <p:nvPr>
            <p:ph type="title"/>
          </p:nvPr>
        </p:nvSpPr>
        <p:spPr>
          <a:xfrm>
            <a:off x="913794" y="609600"/>
            <a:ext cx="10662687" cy="970450"/>
          </a:xfrm>
        </p:spPr>
        <p:txBody>
          <a:bodyPr>
            <a:normAutofit fontScale="90000"/>
          </a:bodyPr>
          <a:lstStyle/>
          <a:p>
            <a:r>
              <a:rPr lang="en-GB" dirty="0">
                <a:effectLst/>
                <a:latin typeface="Calibri" panose="020F0502020204030204" pitchFamily="34" charset="0"/>
                <a:ea typeface="Calibri" panose="020F0502020204030204" pitchFamily="34" charset="0"/>
                <a:cs typeface="Times New Roman" panose="02020603050405020304" pitchFamily="18" charset="0"/>
              </a:rPr>
              <a:t>A3:2021 – Injection </a:t>
            </a:r>
            <a:r>
              <a:rPr lang="en-GB"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A1:2017-Injection </a:t>
            </a:r>
            <a:r>
              <a:rPr lang="en-GB" dirty="0">
                <a:effectLst/>
                <a:latin typeface="Calibri" panose="020F0502020204030204" pitchFamily="34" charset="0"/>
                <a:ea typeface="Calibri" panose="020F0502020204030204" pitchFamily="34" charset="0"/>
                <a:cs typeface="Times New Roman" panose="02020603050405020304" pitchFamily="18" charset="0"/>
              </a:rPr>
              <a:t>&amp; A7:2017-CSS </a:t>
            </a:r>
            <a:endParaRPr lang="el-GR" dirty="0"/>
          </a:p>
        </p:txBody>
      </p:sp>
      <p:pic>
        <p:nvPicPr>
          <p:cNvPr id="4" name="Εικόνα 3" descr="Εικόνα που περιέχει κείμενο, clipart&#10;&#10;Περιγραφή που δημιουργήθηκε αυτόματα">
            <a:extLst>
              <a:ext uri="{FF2B5EF4-FFF2-40B4-BE49-F238E27FC236}">
                <a16:creationId xmlns:a16="http://schemas.microsoft.com/office/drawing/2014/main" id="{2AAE78DD-2518-444C-B4F1-A8F46FEFAF5D}"/>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tretch>
            <a:fillRect/>
          </a:stretch>
        </p:blipFill>
        <p:spPr>
          <a:xfrm>
            <a:off x="-981" y="0"/>
            <a:ext cx="12192981" cy="6858000"/>
          </a:xfrm>
          <a:prstGeom prst="rect">
            <a:avLst/>
          </a:prstGeom>
        </p:spPr>
      </p:pic>
      <p:sp>
        <p:nvSpPr>
          <p:cNvPr id="7" name="Ορθογώνιο 6">
            <a:extLst>
              <a:ext uri="{FF2B5EF4-FFF2-40B4-BE49-F238E27FC236}">
                <a16:creationId xmlns:a16="http://schemas.microsoft.com/office/drawing/2014/main" id="{BDE95EF7-16CC-4A23-876A-7425855E6E92}"/>
              </a:ext>
            </a:extLst>
          </p:cNvPr>
          <p:cNvSpPr/>
          <p:nvPr/>
        </p:nvSpPr>
        <p:spPr>
          <a:xfrm>
            <a:off x="1677275" y="3719742"/>
            <a:ext cx="7892853" cy="381740"/>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tlCol="0" anchor="ctr"/>
          <a:lstStyle/>
          <a:p>
            <a:pPr algn="ctr"/>
            <a:r>
              <a:rPr lang="en-GB" sz="1200" dirty="0">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			</a:t>
            </a:r>
          </a:p>
          <a:p>
            <a:pPr algn="ctr"/>
            <a:r>
              <a:rPr lang="en-GB" sz="1200" dirty="0">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String query = “SELECT * FROM accounts WHERE </a:t>
            </a:r>
            <a:r>
              <a:rPr lang="en-GB" sz="1200" dirty="0" err="1">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custID</a:t>
            </a:r>
            <a:r>
              <a:rPr lang="en-GB" sz="1200" dirty="0">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 = ‘” + </a:t>
            </a:r>
            <a:r>
              <a:rPr lang="en-GB" sz="1200" dirty="0" err="1">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request.getParameter</a:t>
            </a:r>
            <a:r>
              <a:rPr lang="en-GB" sz="1200" dirty="0">
                <a:solidFill>
                  <a:schemeClr val="bg1">
                    <a:lumMod val="95000"/>
                    <a:lumOff val="5000"/>
                  </a:schemeClr>
                </a:solidFill>
                <a:effectLst/>
                <a:latin typeface="Tisa Offc Serif Pro" panose="020B0604020202020204" pitchFamily="2" charset="0"/>
                <a:ea typeface="Calibri" panose="020F0502020204030204" pitchFamily="34" charset="0"/>
                <a:cs typeface="Times New Roman" panose="02020603050405020304" pitchFamily="18" charset="0"/>
              </a:rPr>
              <a:t>(“id”) + “‘”;</a:t>
            </a:r>
          </a:p>
          <a:p>
            <a:pPr algn="ctr"/>
            <a:endParaRPr lang="el-GR" dirty="0"/>
          </a:p>
        </p:txBody>
      </p:sp>
      <p:sp>
        <p:nvSpPr>
          <p:cNvPr id="10" name="Content Placeholder 9">
            <a:extLst>
              <a:ext uri="{FF2B5EF4-FFF2-40B4-BE49-F238E27FC236}">
                <a16:creationId xmlns:a16="http://schemas.microsoft.com/office/drawing/2014/main" id="{C5533A5F-8D25-47D0-A1A3-A423A8125218}"/>
              </a:ext>
            </a:extLst>
          </p:cNvPr>
          <p:cNvSpPr>
            <a:spLocks noGrp="1"/>
          </p:cNvSpPr>
          <p:nvPr>
            <p:ph idx="1"/>
          </p:nvPr>
        </p:nvSpPr>
        <p:spPr>
          <a:xfrm>
            <a:off x="1068256" y="1677797"/>
            <a:ext cx="10353762" cy="5082456"/>
          </a:xfrm>
        </p:spPr>
        <p:txBody>
          <a:bodyPr anchor="ctr">
            <a:normAutofit/>
          </a:bodyPr>
          <a:lstStyle/>
          <a:p>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It </a:t>
            </a:r>
            <a:r>
              <a:rPr lang="en-GB" sz="14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slides down </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to the third position and </a:t>
            </a:r>
            <a:r>
              <a:rPr lang="en-GB" sz="1400" b="0" i="0" dirty="0">
                <a:effectLst/>
                <a:latin typeface="Times New Roman" panose="02020603050405020304" pitchFamily="18" charset="0"/>
                <a:cs typeface="Times New Roman" panose="02020603050405020304" pitchFamily="18" charset="0"/>
              </a:rPr>
              <a:t> Cross-site Scripting is </a:t>
            </a:r>
            <a:r>
              <a:rPr lang="en-GB" sz="1400" b="0" i="0" dirty="0">
                <a:solidFill>
                  <a:schemeClr val="accent1">
                    <a:lumMod val="60000"/>
                    <a:lumOff val="40000"/>
                  </a:schemeClr>
                </a:solidFill>
                <a:effectLst/>
                <a:latin typeface="Times New Roman" panose="02020603050405020304" pitchFamily="18" charset="0"/>
                <a:cs typeface="Times New Roman" panose="02020603050405020304" pitchFamily="18" charset="0"/>
              </a:rPr>
              <a:t>now part </a:t>
            </a:r>
            <a:r>
              <a:rPr lang="en-GB" sz="1400" b="0" i="0" dirty="0">
                <a:effectLst/>
                <a:latin typeface="Times New Roman" panose="02020603050405020304" pitchFamily="18" charset="0"/>
                <a:cs typeface="Times New Roman" panose="02020603050405020304" pitchFamily="18" charset="0"/>
              </a:rPr>
              <a:t>of this category in this edition.</a:t>
            </a: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GB" sz="1400" dirty="0">
                <a:effectLst/>
                <a:latin typeface="Times New Roman" panose="02020603050405020304" pitchFamily="18" charset="0"/>
                <a:ea typeface="Calibri" panose="020F0502020204030204" pitchFamily="34" charset="0"/>
                <a:cs typeface="Times New Roman" panose="02020603050405020304" pitchFamily="18" charset="0"/>
              </a:rPr>
              <a:t>Injection occurs when malicious data is sent by an attacker into a web application. The attacker’s intent is to make the application do something it was not designed to do.</a:t>
            </a:r>
            <a:endParaRPr lang="el-GR" sz="1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GB" sz="1400" dirty="0">
                <a:effectLst/>
                <a:latin typeface="Times New Roman" panose="02020603050405020304" pitchFamily="18" charset="0"/>
                <a:ea typeface="Calibri" panose="020F0502020204030204" pitchFamily="34" charset="0"/>
                <a:cs typeface="Times New Roman" panose="02020603050405020304" pitchFamily="18" charset="0"/>
              </a:rPr>
              <a:t>SQL injection is one of the most common injection flaws found in applications (33.3%) and it can be caused by use of untrusted data by an application when constructing a vulnerable SQL call.</a:t>
            </a:r>
          </a:p>
          <a:p>
            <a:pPr>
              <a:lnSpc>
                <a:spcPct val="107000"/>
              </a:lnSpc>
              <a:spcAft>
                <a:spcPts val="8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Most common example is the SQL query consuming untrusted data:</a:t>
            </a:r>
          </a:p>
          <a:p>
            <a:pPr marL="36900" indent="0">
              <a:lnSpc>
                <a:spcPct val="107000"/>
              </a:lnSpc>
              <a:spcAft>
                <a:spcPts val="800"/>
              </a:spcAft>
              <a:buNone/>
            </a:pPr>
            <a:endParaRPr lang="en-GB" sz="1400" dirty="0">
              <a:effectLst/>
              <a:latin typeface="Times New Roman" panose="02020603050405020304" pitchFamily="18" charset="0"/>
              <a:ea typeface="Calibri" panose="020F0502020204030204" pitchFamily="34" charset="0"/>
              <a:cs typeface="Times New Roman" panose="02020603050405020304" pitchFamily="18" charset="0"/>
            </a:endParaRPr>
          </a:p>
          <a:p>
            <a:pPr marL="36900" indent="0">
              <a:lnSpc>
                <a:spcPct val="107000"/>
              </a:lnSpc>
              <a:spcAft>
                <a:spcPts val="800"/>
              </a:spcAft>
              <a:buNone/>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6900" indent="0">
              <a:lnSpc>
                <a:spcPct val="107000"/>
              </a:lnSpc>
              <a:spcAft>
                <a:spcPts val="800"/>
              </a:spcAft>
              <a:buNone/>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This query can be exploited by calling up the web page executing it with the following </a:t>
            </a:r>
            <a:r>
              <a:rPr lang="en-GB" sz="1400" u="sng" dirty="0">
                <a:effectLst/>
                <a:latin typeface="Times New Roman" panose="02020603050405020304" pitchFamily="18" charset="0"/>
                <a:ea typeface="Calibri" panose="020F0502020204030204" pitchFamily="34" charset="0"/>
                <a:cs typeface="Times New Roman" panose="02020603050405020304" pitchFamily="18" charset="0"/>
              </a:rPr>
              <a:t>URL: http://example.com/app/</a:t>
            </a:r>
            <a:r>
              <a:rPr lang="en-GB" sz="1400" u="sng" dirty="0" err="1">
                <a:effectLst/>
                <a:latin typeface="Times New Roman" panose="02020603050405020304" pitchFamily="18" charset="0"/>
                <a:ea typeface="Calibri" panose="020F0502020204030204" pitchFamily="34" charset="0"/>
                <a:cs typeface="Times New Roman" panose="02020603050405020304" pitchFamily="18" charset="0"/>
              </a:rPr>
              <a:t>accountView?id</a:t>
            </a:r>
            <a:r>
              <a:rPr lang="en-GB" sz="1400" u="sng" dirty="0">
                <a:effectLst/>
                <a:latin typeface="Times New Roman" panose="02020603050405020304" pitchFamily="18" charset="0"/>
                <a:ea typeface="Calibri" panose="020F0502020204030204" pitchFamily="34" charset="0"/>
                <a:cs typeface="Times New Roman" panose="02020603050405020304" pitchFamily="18" charset="0"/>
              </a:rPr>
              <a:t>=’ or ‘1’=’1 </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causing the return of all the rows stored on the database table.</a:t>
            </a:r>
          </a:p>
          <a:p>
            <a:pPr>
              <a:lnSpc>
                <a:spcPct val="107000"/>
              </a:lnSpc>
              <a:spcAft>
                <a:spcPts val="800"/>
              </a:spcAft>
            </a:pP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The SQL injection cause a </a:t>
            </a:r>
            <a:r>
              <a:rPr lang="en-GB" sz="14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leak of sensitive data </a:t>
            </a:r>
            <a:r>
              <a:rPr lang="en-GB" sz="1400" dirty="0">
                <a:effectLst/>
                <a:latin typeface="Times New Roman" panose="02020603050405020304" pitchFamily="18" charset="0"/>
                <a:ea typeface="Calibri" panose="020F0502020204030204" pitchFamily="34" charset="0"/>
                <a:cs typeface="Times New Roman" panose="02020603050405020304" pitchFamily="18" charset="0"/>
              </a:rPr>
              <a:t>and compromise an entire WordPress installation.</a:t>
            </a:r>
          </a:p>
          <a:p>
            <a:pPr>
              <a:lnSpc>
                <a:spcPct val="107000"/>
              </a:lnSpc>
              <a:spcAft>
                <a:spcPts val="800"/>
              </a:spcAft>
            </a:pPr>
            <a:r>
              <a:rPr lang="en-GB" sz="1400" dirty="0">
                <a:solidFill>
                  <a:schemeClr val="accent1">
                    <a:lumMod val="60000"/>
                    <a:lumOff val="40000"/>
                  </a:schemeClr>
                </a:solidFill>
                <a:effectLst/>
                <a:latin typeface="Times New Roman" panose="02020603050405020304" pitchFamily="18" charset="0"/>
                <a:ea typeface="Calibri" panose="020F0502020204030204" pitchFamily="34" charset="0"/>
                <a:cs typeface="Times New Roman" panose="02020603050405020304" pitchFamily="18" charset="0"/>
              </a:rPr>
              <a:t>Anything that accepts parameters as input can potentially be vulnerable to a code injection attack.</a:t>
            </a:r>
          </a:p>
          <a:p>
            <a:pPr marL="36900" indent="0">
              <a:buNone/>
            </a:pPr>
            <a:endParaRPr lang="el-GR"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D38C450E-8C79-4A33-823D-371AC3789CC9}"/>
              </a:ext>
            </a:extLst>
          </p:cNvPr>
          <p:cNvSpPr txBox="1"/>
          <p:nvPr/>
        </p:nvSpPr>
        <p:spPr>
          <a:xfrm>
            <a:off x="1068256" y="1402669"/>
            <a:ext cx="3249228" cy="523220"/>
          </a:xfrm>
          <a:prstGeom prst="rect">
            <a:avLst/>
          </a:prstGeom>
          <a:noFill/>
        </p:spPr>
        <p:txBody>
          <a:bodyPr wrap="square" rtlCol="0">
            <a:spAutoFit/>
          </a:bodyPr>
          <a:lstStyle/>
          <a:p>
            <a:r>
              <a:rPr lang="en-GB" sz="2800" dirty="0">
                <a:solidFill>
                  <a:schemeClr val="tx1">
                    <a:lumMod val="75000"/>
                  </a:schemeClr>
                </a:solidFill>
              </a:rPr>
              <a:t>Injection ½: </a:t>
            </a:r>
            <a:endParaRPr lang="el-GR" sz="2800" dirty="0">
              <a:solidFill>
                <a:schemeClr val="tx1">
                  <a:lumMod val="75000"/>
                </a:schemeClr>
              </a:solidFill>
            </a:endParaRPr>
          </a:p>
        </p:txBody>
      </p:sp>
    </p:spTree>
    <p:extLst>
      <p:ext uri="{BB962C8B-B14F-4D97-AF65-F5344CB8AC3E}">
        <p14:creationId xmlns:p14="http://schemas.microsoft.com/office/powerpoint/2010/main" val="6294704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 name="Content Placeholder 8">
            <a:extLst>
              <a:ext uri="{FF2B5EF4-FFF2-40B4-BE49-F238E27FC236}">
                <a16:creationId xmlns:a16="http://schemas.microsoft.com/office/drawing/2014/main" id="{44F86041-E2C1-451C-800D-4FB564910950}"/>
              </a:ext>
            </a:extLst>
          </p:cNvPr>
          <p:cNvSpPr>
            <a:spLocks noGrp="1"/>
          </p:cNvSpPr>
          <p:nvPr>
            <p:ph idx="1"/>
          </p:nvPr>
        </p:nvSpPr>
        <p:spPr>
          <a:xfrm>
            <a:off x="913795" y="1732449"/>
            <a:ext cx="11000038" cy="4482084"/>
          </a:xfrm>
        </p:spPr>
        <p:txBody>
          <a:bodyPr anchor="t">
            <a:normAutofit/>
          </a:bodyPr>
          <a:lstStyle/>
          <a:p>
            <a:pPr>
              <a:lnSpc>
                <a:spcPct val="107000"/>
              </a:lnSpc>
              <a:spcAft>
                <a:spcPts val="800"/>
              </a:spcAft>
            </a:pPr>
            <a:r>
              <a:rPr lang="en-GB"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Detection: </a:t>
            </a: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Database firewall, Injection Detection System, Vulnerabilities scanning tools (w3af, Burp, </a:t>
            </a:r>
            <a:r>
              <a:rPr lang="en-GB" sz="1400"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sqlmap</a:t>
            </a: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etc)</a:t>
            </a:r>
          </a:p>
          <a:p>
            <a:pPr>
              <a:lnSpc>
                <a:spcPct val="107000"/>
              </a:lnSpc>
              <a:spcAft>
                <a:spcPts val="800"/>
              </a:spcAft>
            </a:pPr>
            <a:r>
              <a:rPr lang="en-GB" sz="14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Prevention: </a:t>
            </a:r>
          </a:p>
          <a:p>
            <a:pPr lvl="1">
              <a:lnSpc>
                <a:spcPct val="107000"/>
              </a:lnSpc>
              <a:spcAft>
                <a:spcPts val="800"/>
              </a:spcAft>
            </a:pPr>
            <a:r>
              <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Strong validation and sanitization of the data used by the web application, using encryption.</a:t>
            </a:r>
          </a:p>
          <a:p>
            <a:pPr lvl="1">
              <a:lnSpc>
                <a:spcPct val="107000"/>
              </a:lnSpc>
              <a:spcAft>
                <a:spcPts val="800"/>
              </a:spcAft>
            </a:pPr>
            <a:r>
              <a:rPr lang="en-GB" sz="1400" dirty="0">
                <a:solidFill>
                  <a:schemeClr val="bg1"/>
                </a:solidFill>
                <a:effectLst/>
                <a:latin typeface="Times New Roman" panose="02020603050405020304" pitchFamily="18" charset="0"/>
                <a:cs typeface="Times New Roman" panose="02020603050405020304" pitchFamily="18" charset="0"/>
              </a:rPr>
              <a:t>Use </a:t>
            </a:r>
            <a:r>
              <a:rPr lang="en-GB" sz="1400" b="0" i="0" dirty="0">
                <a:solidFill>
                  <a:schemeClr val="bg1"/>
                </a:solidFill>
                <a:effectLst/>
                <a:latin typeface="Times New Roman" panose="02020603050405020304" pitchFamily="18" charset="0"/>
                <a:cs typeface="Times New Roman" panose="02020603050405020304" pitchFamily="18" charset="0"/>
              </a:rPr>
              <a:t>a safe API, which avoids using the interpreter entirely, provides a parameterized interface, or migrates to Object Relational Mapping Tools (ORMs).</a:t>
            </a:r>
            <a:endParaRPr lang="en-GB" sz="14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ln>
                <a:solidFill>
                  <a:srgbClr val="404040">
                    <a:alpha val="10000"/>
                  </a:srgbClr>
                </a:solidFill>
              </a:ln>
              <a:solidFill>
                <a:srgbClr val="DADADA"/>
              </a:solidFill>
            </a:endParaRPr>
          </a:p>
        </p:txBody>
      </p:sp>
      <p:pic>
        <p:nvPicPr>
          <p:cNvPr id="5" name="Θέση περιεχομένου 4">
            <a:extLst>
              <a:ext uri="{FF2B5EF4-FFF2-40B4-BE49-F238E27FC236}">
                <a16:creationId xmlns:a16="http://schemas.microsoft.com/office/drawing/2014/main" id="{23C8772A-3820-4E48-A00C-B18131521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8069" y="3511167"/>
            <a:ext cx="5445818" cy="26412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Τίτλος 1">
            <a:extLst>
              <a:ext uri="{FF2B5EF4-FFF2-40B4-BE49-F238E27FC236}">
                <a16:creationId xmlns:a16="http://schemas.microsoft.com/office/drawing/2014/main" id="{9F0CA116-22D7-4034-BF09-654238061E24}"/>
              </a:ext>
            </a:extLst>
          </p:cNvPr>
          <p:cNvSpPr>
            <a:spLocks noGrp="1"/>
          </p:cNvSpPr>
          <p:nvPr>
            <p:ph type="title"/>
          </p:nvPr>
        </p:nvSpPr>
        <p:spPr>
          <a:xfrm>
            <a:off x="764656" y="481450"/>
            <a:ext cx="10662687" cy="970450"/>
          </a:xfrm>
        </p:spPr>
        <p:txBody>
          <a:bodyPr>
            <a:normAutofit fontScale="90000"/>
          </a:bodyPr>
          <a:lstStyle/>
          <a:p>
            <a:r>
              <a:rPr lang="en-GB"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A3:2021 – Injection </a:t>
            </a:r>
            <a:r>
              <a:rPr lang="en-GB"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 A1:2017-Injection </a:t>
            </a:r>
            <a:r>
              <a:rPr lang="en-GB"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&amp; A7:2017-XSS </a:t>
            </a:r>
            <a:endParaRPr lang="el-GR" dirty="0">
              <a:solidFill>
                <a:schemeClr val="bg1"/>
              </a:solidFill>
            </a:endParaRPr>
          </a:p>
        </p:txBody>
      </p:sp>
      <p:sp>
        <p:nvSpPr>
          <p:cNvPr id="13" name="TextBox 12">
            <a:extLst>
              <a:ext uri="{FF2B5EF4-FFF2-40B4-BE49-F238E27FC236}">
                <a16:creationId xmlns:a16="http://schemas.microsoft.com/office/drawing/2014/main" id="{7180CB64-A0A5-452D-B40C-0BF0D94385A1}"/>
              </a:ext>
            </a:extLst>
          </p:cNvPr>
          <p:cNvSpPr txBox="1"/>
          <p:nvPr/>
        </p:nvSpPr>
        <p:spPr>
          <a:xfrm>
            <a:off x="3766351" y="6128411"/>
            <a:ext cx="3983855" cy="234389"/>
          </a:xfrm>
          <a:prstGeom prst="rect">
            <a:avLst/>
          </a:prstGeom>
          <a:noFill/>
        </p:spPr>
        <p:txBody>
          <a:bodyPr wrap="square">
            <a:spAutoFit/>
          </a:bodyPr>
          <a:lstStyle/>
          <a:p>
            <a:r>
              <a:rPr lang="en-GB" sz="900" dirty="0">
                <a:hlinkClick r:id="rId3"/>
              </a:rPr>
              <a:t>A SQL injection attack.  | Download Scientific Diagram (researchgate.net)</a:t>
            </a:r>
            <a:endParaRPr lang="el-GR" sz="900" dirty="0"/>
          </a:p>
        </p:txBody>
      </p:sp>
      <p:sp>
        <p:nvSpPr>
          <p:cNvPr id="15" name="TextBox 14">
            <a:extLst>
              <a:ext uri="{FF2B5EF4-FFF2-40B4-BE49-F238E27FC236}">
                <a16:creationId xmlns:a16="http://schemas.microsoft.com/office/drawing/2014/main" id="{983DFB4E-265E-4B51-9A47-C7DD435754B2}"/>
              </a:ext>
            </a:extLst>
          </p:cNvPr>
          <p:cNvSpPr txBox="1"/>
          <p:nvPr/>
        </p:nvSpPr>
        <p:spPr>
          <a:xfrm>
            <a:off x="764656" y="1250413"/>
            <a:ext cx="3249228" cy="523220"/>
          </a:xfrm>
          <a:prstGeom prst="rect">
            <a:avLst/>
          </a:prstGeom>
          <a:noFill/>
        </p:spPr>
        <p:txBody>
          <a:bodyPr wrap="square" rtlCol="0">
            <a:spAutoFit/>
          </a:bodyPr>
          <a:lstStyle/>
          <a:p>
            <a:r>
              <a:rPr lang="en-GB" sz="2800" dirty="0">
                <a:solidFill>
                  <a:schemeClr val="bg1">
                    <a:lumMod val="85000"/>
                  </a:schemeClr>
                </a:solidFill>
              </a:rPr>
              <a:t>Injection 2/2:  </a:t>
            </a:r>
            <a:endParaRPr lang="el-GR" sz="2800" dirty="0">
              <a:solidFill>
                <a:schemeClr val="bg1">
                  <a:lumMod val="85000"/>
                </a:schemeClr>
              </a:solidFill>
            </a:endParaRPr>
          </a:p>
        </p:txBody>
      </p:sp>
    </p:spTree>
    <p:extLst>
      <p:ext uri="{BB962C8B-B14F-4D97-AF65-F5344CB8AC3E}">
        <p14:creationId xmlns:p14="http://schemas.microsoft.com/office/powerpoint/2010/main" val="954459027"/>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Σχιστόλιθος">
  <a:themeElements>
    <a:clrScheme name="Σχιστόλιθος">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Σχιστόλιθος">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Σχιστόλιθος">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TM04033929[[fn=Σχιστόλιθος]]</Template>
  <TotalTime>487</TotalTime>
  <Words>3727</Words>
  <Application>Microsoft Office PowerPoint</Application>
  <PresentationFormat>Ευρεία οθόνη</PresentationFormat>
  <Paragraphs>304</Paragraphs>
  <Slides>21</Slides>
  <Notes>0</Notes>
  <HiddenSlides>0</HiddenSlides>
  <MMClips>0</MMClips>
  <ScaleCrop>false</ScaleCrop>
  <HeadingPairs>
    <vt:vector size="6" baseType="variant">
      <vt:variant>
        <vt:lpstr>Γραμματοσειρές που χρησιμοποιούνται</vt:lpstr>
      </vt:variant>
      <vt:variant>
        <vt:i4>8</vt:i4>
      </vt:variant>
      <vt:variant>
        <vt:lpstr>Θέμα</vt:lpstr>
      </vt:variant>
      <vt:variant>
        <vt:i4>1</vt:i4>
      </vt:variant>
      <vt:variant>
        <vt:lpstr>Τίτλοι διαφανειών</vt:lpstr>
      </vt:variant>
      <vt:variant>
        <vt:i4>21</vt:i4>
      </vt:variant>
    </vt:vector>
  </HeadingPairs>
  <TitlesOfParts>
    <vt:vector size="30" baseType="lpstr">
      <vt:lpstr>Arial</vt:lpstr>
      <vt:lpstr>Calibri</vt:lpstr>
      <vt:lpstr>Calisto MT</vt:lpstr>
      <vt:lpstr>Roboto</vt:lpstr>
      <vt:lpstr>Roboto Mono</vt:lpstr>
      <vt:lpstr>Times New Roman</vt:lpstr>
      <vt:lpstr>Tisa Offc Serif Pro</vt:lpstr>
      <vt:lpstr>Wingdings 2</vt:lpstr>
      <vt:lpstr>Σχιστόλιθος</vt:lpstr>
      <vt:lpstr>Παρουσίαση του PowerPoint</vt:lpstr>
      <vt:lpstr>OWASP Top Ten Changes Between 2010 and 2013</vt:lpstr>
      <vt:lpstr>Παρουσίαση του PowerPoint</vt:lpstr>
      <vt:lpstr>Παρουσίαση του PowerPoint</vt:lpstr>
      <vt:lpstr>Παρουσίαση του PowerPoint</vt:lpstr>
      <vt:lpstr>Παρουσίαση του PowerPoint</vt:lpstr>
      <vt:lpstr>A2:2021 –Cryptographic Failures  Sensitive Data Exposure</vt:lpstr>
      <vt:lpstr>A3:2021 – Injection  A1:2017-Injection &amp; A7:2017-CSS </vt:lpstr>
      <vt:lpstr>A3:2021 – Injection  A1:2017-Injection &amp; A7:2017-XSS </vt:lpstr>
      <vt:lpstr>Παρουσίαση του PowerPoint</vt:lpstr>
      <vt:lpstr>A04:2021 – Insecure Design   </vt:lpstr>
      <vt:lpstr>Παρουσίαση του PowerPoint</vt:lpstr>
      <vt:lpstr>Παρουσίαση του PowerPoint</vt:lpstr>
      <vt:lpstr>A06:2021 – Vulnerable and Outdated Components  A09:2017 - Using Components with Known Vulnerabilities </vt:lpstr>
      <vt:lpstr>Παρουσίαση του PowerPoint</vt:lpstr>
      <vt:lpstr>A8:2021- Software and Data Integrity Failures  A8:2017-Insecure Deserialization</vt:lpstr>
      <vt:lpstr>A8:2021- Software and Data Integrity Failures  A8:2017-Insecure Deserialization</vt:lpstr>
      <vt:lpstr>A09:2021 – Security Logging and Monitoring Failures  A10:2017 - Insufficient Logging &amp; Monitoring  </vt:lpstr>
      <vt:lpstr>A10:2021 – Server-Side Request Forgery (SSRF) NEW </vt:lpstr>
      <vt:lpstr>Bibliography:</vt:lpstr>
      <vt:lpstr>Σας ευχαριστούμε πολύ για την προσοχή σας!</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Παρουσίαση του PowerPoint</dc:title>
  <dc:creator>Λυδία Αθανασίου</dc:creator>
  <cp:lastModifiedBy>Λυδία Αθανασίου</cp:lastModifiedBy>
  <cp:revision>111</cp:revision>
  <dcterms:created xsi:type="dcterms:W3CDTF">2021-11-14T15:53:23Z</dcterms:created>
  <dcterms:modified xsi:type="dcterms:W3CDTF">2021-11-17T18:55:36Z</dcterms:modified>
</cp:coreProperties>
</file>